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7" r:id="rId2"/>
    <p:sldId id="261" r:id="rId3"/>
    <p:sldId id="260"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91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DCC39-3072-45D9-85AE-68E90B861419}" type="datetimeFigureOut">
              <a:rPr lang="en-CA" smtClean="0"/>
              <a:pPr/>
              <a:t>2013-10-15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49221-3EB0-4363-9B38-4D9EB75E2025}"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685800" y="3657600"/>
            <a:ext cx="7772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4" name="Date Placeholder 3"/>
          <p:cNvSpPr>
            <a:spLocks noGrp="1"/>
          </p:cNvSpPr>
          <p:nvPr>
            <p:ph type="dt" sz="half" idx="10"/>
          </p:nvPr>
        </p:nvSpPr>
        <p:spPr/>
        <p:txBody>
          <a:bodyPr/>
          <a:lstStyle/>
          <a:p>
            <a:fld id="{F1CEE720-3738-498A-B941-85D462B8A88E}" type="datetime1">
              <a:rPr lang="en-CA" smtClean="0"/>
              <a:t>2013-10-15</a:t>
            </a:fld>
            <a:endParaRPr lang="en-CA"/>
          </a:p>
        </p:txBody>
      </p:sp>
      <p:sp>
        <p:nvSpPr>
          <p:cNvPr id="6" name="Slide Number Placeholder 5"/>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2EAF7ED-AA31-4AFE-8FDE-F79F72213C5F}" type="datetime1">
              <a:rPr lang="en-CA" smtClean="0"/>
              <a:t>2013-10-15</a:t>
            </a:fld>
            <a:endParaRPr lang="en-CA"/>
          </a:p>
        </p:txBody>
      </p:sp>
      <p:sp>
        <p:nvSpPr>
          <p:cNvPr id="5" name="Footer Placeholder 4"/>
          <p:cNvSpPr>
            <a:spLocks noGrp="1"/>
          </p:cNvSpPr>
          <p:nvPr>
            <p:ph type="ftr" sz="quarter" idx="11"/>
          </p:nvPr>
        </p:nvSpPr>
        <p:spPr>
          <a:xfrm>
            <a:off x="457200" y="632460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322C52A-FB4C-4DE2-BB0F-ED700DE5B001}" type="datetime1">
              <a:rPr lang="en-CA" smtClean="0"/>
              <a:t>2013-10-15</a:t>
            </a:fld>
            <a:endParaRPr lang="en-CA"/>
          </a:p>
        </p:txBody>
      </p:sp>
      <p:sp>
        <p:nvSpPr>
          <p:cNvPr id="5" name="Footer Placeholder 4"/>
          <p:cNvSpPr>
            <a:spLocks noGrp="1"/>
          </p:cNvSpPr>
          <p:nvPr>
            <p:ph type="ftr" sz="quarter" idx="11"/>
          </p:nvPr>
        </p:nvSpPr>
        <p:spPr>
          <a:xfrm>
            <a:off x="457200" y="632460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36E786A-57A7-474B-A3E9-C6A0B855ECE0}" type="datetime1">
              <a:rPr lang="en-CA" smtClean="0"/>
              <a:t>2013-10-15</a:t>
            </a:fld>
            <a:endParaRPr lang="en-CA"/>
          </a:p>
        </p:txBody>
      </p:sp>
      <p:sp>
        <p:nvSpPr>
          <p:cNvPr id="5" name="Footer Placeholder 4"/>
          <p:cNvSpPr>
            <a:spLocks noGrp="1"/>
          </p:cNvSpPr>
          <p:nvPr>
            <p:ph type="ftr" sz="quarter" idx="11"/>
          </p:nvPr>
        </p:nvSpPr>
        <p:spPr>
          <a:xfrm>
            <a:off x="457200" y="632460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E5EDF7-7969-4DA0-BF64-D782F4C949B0}" type="datetime1">
              <a:rPr lang="en-CA" smtClean="0"/>
              <a:t>2013-10-15</a:t>
            </a:fld>
            <a:endParaRPr lang="en-CA"/>
          </a:p>
        </p:txBody>
      </p:sp>
      <p:sp>
        <p:nvSpPr>
          <p:cNvPr id="5" name="Footer Placeholder 4"/>
          <p:cNvSpPr>
            <a:spLocks noGrp="1"/>
          </p:cNvSpPr>
          <p:nvPr>
            <p:ph type="ftr" sz="quarter" idx="11"/>
          </p:nvPr>
        </p:nvSpPr>
        <p:spPr>
          <a:xfrm>
            <a:off x="457200" y="632460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41E6F27-F760-4CC3-AD81-A033A3E0A365}" type="datetime1">
              <a:rPr lang="en-CA" smtClean="0"/>
              <a:t>2013-10-15</a:t>
            </a:fld>
            <a:endParaRPr lang="en-CA"/>
          </a:p>
        </p:txBody>
      </p:sp>
      <p:sp>
        <p:nvSpPr>
          <p:cNvPr id="6" name="Footer Placeholder 5"/>
          <p:cNvSpPr>
            <a:spLocks noGrp="1"/>
          </p:cNvSpPr>
          <p:nvPr>
            <p:ph type="ftr" sz="quarter" idx="11"/>
          </p:nvPr>
        </p:nvSpPr>
        <p:spPr>
          <a:xfrm>
            <a:off x="457200" y="632460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EA88E86-53C7-4E45-9542-5E4AF11B860E}" type="datetime1">
              <a:rPr lang="en-CA" smtClean="0"/>
              <a:t>2013-10-15</a:t>
            </a:fld>
            <a:endParaRPr lang="en-CA"/>
          </a:p>
        </p:txBody>
      </p:sp>
      <p:sp>
        <p:nvSpPr>
          <p:cNvPr id="8" name="Footer Placeholder 7"/>
          <p:cNvSpPr>
            <a:spLocks noGrp="1"/>
          </p:cNvSpPr>
          <p:nvPr>
            <p:ph type="ftr" sz="quarter" idx="11"/>
          </p:nvPr>
        </p:nvSpPr>
        <p:spPr>
          <a:xfrm>
            <a:off x="457200" y="6324600"/>
            <a:ext cx="2895600" cy="365125"/>
          </a:xfrm>
          <a:prstGeom prst="rect">
            <a:avLst/>
          </a:prstGeom>
        </p:spPr>
        <p:txBody>
          <a:bodyPr/>
          <a:lstStyle/>
          <a:p>
            <a:endParaRPr lang="en-CA"/>
          </a:p>
        </p:txBody>
      </p:sp>
      <p:sp>
        <p:nvSpPr>
          <p:cNvPr id="9" name="Slide Number Placeholder 8"/>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778F7A0-980C-4D07-98CE-2E39D8B76E63}" type="datetime1">
              <a:rPr lang="en-CA" smtClean="0"/>
              <a:t>2013-10-15</a:t>
            </a:fld>
            <a:endParaRPr lang="en-CA"/>
          </a:p>
        </p:txBody>
      </p:sp>
      <p:sp>
        <p:nvSpPr>
          <p:cNvPr id="4" name="Footer Placeholder 3"/>
          <p:cNvSpPr>
            <a:spLocks noGrp="1"/>
          </p:cNvSpPr>
          <p:nvPr>
            <p:ph type="ftr" sz="quarter" idx="11"/>
          </p:nvPr>
        </p:nvSpPr>
        <p:spPr>
          <a:xfrm>
            <a:off x="457200" y="6324600"/>
            <a:ext cx="2895600" cy="365125"/>
          </a:xfrm>
          <a:prstGeom prst="rect">
            <a:avLst/>
          </a:prstGeom>
        </p:spPr>
        <p:txBody>
          <a:bodyPr/>
          <a:lstStyle/>
          <a:p>
            <a:endParaRPr lang="en-CA"/>
          </a:p>
        </p:txBody>
      </p:sp>
      <p:sp>
        <p:nvSpPr>
          <p:cNvPr id="5" name="Slide Number Placeholder 4"/>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D3CDE-4496-4251-B270-A4A526958C8B}" type="datetime1">
              <a:rPr lang="en-CA" smtClean="0"/>
              <a:t>2013-10-15</a:t>
            </a:fld>
            <a:endParaRPr lang="en-CA"/>
          </a:p>
        </p:txBody>
      </p:sp>
      <p:sp>
        <p:nvSpPr>
          <p:cNvPr id="3" name="Footer Placeholder 2"/>
          <p:cNvSpPr>
            <a:spLocks noGrp="1"/>
          </p:cNvSpPr>
          <p:nvPr>
            <p:ph type="ftr" sz="quarter" idx="11"/>
          </p:nvPr>
        </p:nvSpPr>
        <p:spPr>
          <a:xfrm>
            <a:off x="457200" y="6324600"/>
            <a:ext cx="2895600" cy="365125"/>
          </a:xfrm>
          <a:prstGeom prst="rect">
            <a:avLst/>
          </a:prstGeom>
        </p:spPr>
        <p:txBody>
          <a:bodyPr/>
          <a:lstStyle/>
          <a:p>
            <a:endParaRPr lang="en-CA"/>
          </a:p>
        </p:txBody>
      </p:sp>
      <p:sp>
        <p:nvSpPr>
          <p:cNvPr id="4" name="Slide Number Placeholder 3"/>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A99B5-22B6-4530-8A61-89DDF3F87D5B}" type="datetime1">
              <a:rPr lang="en-CA" smtClean="0"/>
              <a:t>2013-10-15</a:t>
            </a:fld>
            <a:endParaRPr lang="en-CA"/>
          </a:p>
        </p:txBody>
      </p:sp>
      <p:sp>
        <p:nvSpPr>
          <p:cNvPr id="6" name="Footer Placeholder 5"/>
          <p:cNvSpPr>
            <a:spLocks noGrp="1"/>
          </p:cNvSpPr>
          <p:nvPr>
            <p:ph type="ftr" sz="quarter" idx="11"/>
          </p:nvPr>
        </p:nvSpPr>
        <p:spPr>
          <a:xfrm>
            <a:off x="457200" y="632460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574CE-1D55-4FBD-924F-1A03F34D3970}" type="datetime1">
              <a:rPr lang="en-CA" smtClean="0"/>
              <a:t>2013-10-15</a:t>
            </a:fld>
            <a:endParaRPr lang="en-CA"/>
          </a:p>
        </p:txBody>
      </p:sp>
      <p:sp>
        <p:nvSpPr>
          <p:cNvPr id="6" name="Footer Placeholder 5"/>
          <p:cNvSpPr>
            <a:spLocks noGrp="1"/>
          </p:cNvSpPr>
          <p:nvPr>
            <p:ph type="ftr" sz="quarter" idx="11"/>
          </p:nvPr>
        </p:nvSpPr>
        <p:spPr>
          <a:xfrm>
            <a:off x="457200" y="632460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734F48E-A456-4E2F-B17E-509464F7A050}"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6800" y="274638"/>
            <a:ext cx="7620000" cy="1143000"/>
          </a:xfrm>
          <a:prstGeom prst="rect">
            <a:avLst/>
          </a:prstGeom>
        </p:spPr>
        <p:txBody>
          <a:bodyPr vert="horz" lIns="91440" tIns="45720" rIns="91440" bIns="45720" rtlCol="0" anchor="ctr">
            <a:normAutofit/>
          </a:bodyPr>
          <a:lstStyle/>
          <a:p>
            <a:r>
              <a:rPr lang="en-US" smtClean="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2"/>
          </p:nvPr>
        </p:nvSpPr>
        <p:spPr>
          <a:xfrm>
            <a:off x="3657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962E9-1F4C-46D9-B846-D37B389F892B}" type="datetime1">
              <a:rPr lang="en-CA" smtClean="0"/>
              <a:t>2013-10-15</a:t>
            </a:fld>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4F48E-A456-4E2F-B17E-509464F7A050}" type="slidenum">
              <a:rPr lang="en-CA" smtClean="0"/>
              <a:pPr/>
              <a:t>‹#›</a:t>
            </a:fld>
            <a:endParaRPr lang="en-CA"/>
          </a:p>
        </p:txBody>
      </p:sp>
      <p:pic>
        <p:nvPicPr>
          <p:cNvPr id="7" name="Picture 6"/>
          <p:cNvPicPr/>
          <p:nvPr/>
        </p:nvPicPr>
        <p:blipFill>
          <a:blip r:embed="rId13" cstate="print"/>
          <a:srcRect/>
          <a:stretch>
            <a:fillRect/>
          </a:stretch>
        </p:blipFill>
        <p:spPr bwMode="auto">
          <a:xfrm>
            <a:off x="228600" y="152400"/>
            <a:ext cx="747304" cy="1293222"/>
          </a:xfrm>
          <a:prstGeom prst="rect">
            <a:avLst/>
          </a:prstGeom>
          <a:noFill/>
        </p:spPr>
      </p:pic>
      <p:sp>
        <p:nvSpPr>
          <p:cNvPr id="9" name="TextBox 8"/>
          <p:cNvSpPr txBox="1"/>
          <p:nvPr/>
        </p:nvSpPr>
        <p:spPr>
          <a:xfrm>
            <a:off x="437148" y="6419600"/>
            <a:ext cx="909223" cy="253916"/>
          </a:xfrm>
          <a:prstGeom prst="rect">
            <a:avLst/>
          </a:prstGeom>
          <a:noFill/>
        </p:spPr>
        <p:txBody>
          <a:bodyPr wrap="none" rtlCol="0">
            <a:spAutoFit/>
          </a:bodyPr>
          <a:lstStyle/>
          <a:p>
            <a:pPr algn="l"/>
            <a:r>
              <a:rPr lang="en-CA" sz="1050" dirty="0" smtClean="0">
                <a:solidFill>
                  <a:schemeClr val="tx2"/>
                </a:solidFill>
              </a:rPr>
              <a:t>ecGroup </a:t>
            </a:r>
            <a:r>
              <a:rPr lang="en-CA" sz="1050" dirty="0" smtClean="0">
                <a:solidFill>
                  <a:schemeClr val="tx2"/>
                </a:solidFill>
              </a:rPr>
              <a:t>Inc.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4000" kern="1200">
          <a:solidFill>
            <a:schemeClr val="tx2"/>
          </a:solidFill>
          <a:latin typeface="Candara" pitchFamily="34" charset="0"/>
          <a:ea typeface="+mj-ea"/>
          <a:cs typeface="+mj-cs"/>
        </a:defRPr>
      </a:lvl1pPr>
    </p:titleStyle>
    <p:bodyStyle>
      <a:lvl1pPr marL="342900" indent="-342900" algn="l" defTabSz="914400" rtl="0" eaLnBrk="1" latinLnBrk="0" hangingPunct="1">
        <a:spcBef>
          <a:spcPct val="20000"/>
        </a:spcBef>
        <a:buSzPct val="75000"/>
        <a:buFont typeface="Wingdings" pitchFamily="2" charset="2"/>
        <a:buChar char="q"/>
        <a:defRPr sz="2800" kern="1200">
          <a:solidFill>
            <a:schemeClr val="tx2"/>
          </a:solidFill>
          <a:latin typeface="Candara" pitchFamily="34" charset="0"/>
          <a:ea typeface="+mn-ea"/>
          <a:cs typeface="+mn-cs"/>
        </a:defRPr>
      </a:lvl1pPr>
      <a:lvl2pPr marL="742950" indent="-285750" algn="l" defTabSz="914400" rtl="0" eaLnBrk="1" latinLnBrk="0" hangingPunct="1">
        <a:spcBef>
          <a:spcPct val="20000"/>
        </a:spcBef>
        <a:buFont typeface="Wingdings" pitchFamily="2" charset="2"/>
        <a:buChar char="§"/>
        <a:defRPr sz="2400" kern="1200">
          <a:solidFill>
            <a:schemeClr val="tx2"/>
          </a:solidFill>
          <a:latin typeface="Candara"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2"/>
          </a:solidFill>
          <a:latin typeface="Candar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2"/>
          </a:solidFill>
          <a:latin typeface="Candara"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2"/>
          </a:solidFill>
          <a:latin typeface="Candar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34F48E-A456-4E2F-B17E-509464F7A050}" type="slidenum">
              <a:rPr lang="en-CA" smtClean="0"/>
              <a:pPr/>
              <a:t>1</a:t>
            </a:fld>
            <a:endParaRPr lang="en-CA"/>
          </a:p>
        </p:txBody>
      </p:sp>
      <p:sp>
        <p:nvSpPr>
          <p:cNvPr id="4" name="Can 3"/>
          <p:cNvSpPr/>
          <p:nvPr/>
        </p:nvSpPr>
        <p:spPr>
          <a:xfrm rot="5400000">
            <a:off x="4610100" y="952500"/>
            <a:ext cx="457200" cy="3733800"/>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smtClean="0">
                <a:solidFill>
                  <a:schemeClr val="tx2"/>
                </a:solidFill>
              </a:rPr>
              <a:t>Interoperability Layer</a:t>
            </a:r>
            <a:endParaRPr lang="en-CA" dirty="0">
              <a:solidFill>
                <a:schemeClr val="tx2"/>
              </a:solidFill>
            </a:endParaRPr>
          </a:p>
        </p:txBody>
      </p:sp>
      <p:sp>
        <p:nvSpPr>
          <p:cNvPr id="5" name="Rounded Rectangle 4"/>
          <p:cNvSpPr/>
          <p:nvPr/>
        </p:nvSpPr>
        <p:spPr>
          <a:xfrm>
            <a:off x="3276600" y="10668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PR</a:t>
            </a:r>
          </a:p>
        </p:txBody>
      </p:sp>
      <p:sp>
        <p:nvSpPr>
          <p:cNvPr id="7" name="Flowchart: Magnetic Disk 6"/>
          <p:cNvSpPr/>
          <p:nvPr/>
        </p:nvSpPr>
        <p:spPr>
          <a:xfrm>
            <a:off x="5715000" y="990600"/>
            <a:ext cx="762000" cy="609600"/>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SHR</a:t>
            </a:r>
          </a:p>
        </p:txBody>
      </p:sp>
      <p:sp>
        <p:nvSpPr>
          <p:cNvPr id="8" name="Rounded Rectangle 7"/>
          <p:cNvSpPr/>
          <p:nvPr/>
        </p:nvSpPr>
        <p:spPr>
          <a:xfrm>
            <a:off x="3733800" y="36576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smtClean="0">
                <a:solidFill>
                  <a:schemeClr val="tx2"/>
                </a:solidFill>
              </a:rPr>
              <a:t>PoS</a:t>
            </a:r>
            <a:endParaRPr lang="en-CA" dirty="0" smtClean="0">
              <a:solidFill>
                <a:schemeClr val="tx2"/>
              </a:solidFill>
            </a:endParaRPr>
          </a:p>
        </p:txBody>
      </p:sp>
      <p:pic>
        <p:nvPicPr>
          <p:cNvPr id="1027" name="Picture 3" descr="C:\Users\Derek Ritz\AppData\Local\Microsoft\Windows\Temporary Internet Files\Content.IE5\8RGLZIRO\MC900432626[1].png"/>
          <p:cNvPicPr>
            <a:picLocks noChangeAspect="1" noChangeArrowheads="1"/>
          </p:cNvPicPr>
          <p:nvPr/>
        </p:nvPicPr>
        <p:blipFill>
          <a:blip r:embed="rId2" cstate="print"/>
          <a:srcRect/>
          <a:stretch>
            <a:fillRect/>
          </a:stretch>
        </p:blipFill>
        <p:spPr bwMode="auto">
          <a:xfrm>
            <a:off x="3783013" y="4876800"/>
            <a:ext cx="663575" cy="663575"/>
          </a:xfrm>
          <a:prstGeom prst="rect">
            <a:avLst/>
          </a:prstGeom>
          <a:noFill/>
        </p:spPr>
      </p:pic>
      <p:cxnSp>
        <p:nvCxnSpPr>
          <p:cNvPr id="12" name="Straight Arrow Connector 11"/>
          <p:cNvCxnSpPr>
            <a:stCxn id="8" idx="2"/>
            <a:endCxn id="1027" idx="0"/>
          </p:cNvCxnSpPr>
          <p:nvPr/>
        </p:nvCxnSpPr>
        <p:spPr>
          <a:xfrm>
            <a:off x="4114800" y="4114800"/>
            <a:ext cx="1" cy="76200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4"/>
            <a:endCxn id="1031" idx="0"/>
          </p:cNvCxnSpPr>
          <p:nvPr/>
        </p:nvCxnSpPr>
        <p:spPr>
          <a:xfrm flipH="1">
            <a:off x="4833144" y="3048000"/>
            <a:ext cx="5556" cy="493712"/>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2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5029200" y="3657600"/>
            <a:ext cx="304800" cy="304800"/>
          </a:xfrm>
          <a:prstGeom prst="rect">
            <a:avLst/>
          </a:prstGeom>
          <a:noFill/>
        </p:spPr>
      </p:pic>
      <p:pic>
        <p:nvPicPr>
          <p:cNvPr id="1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4419600" y="2895600"/>
            <a:ext cx="304800" cy="304800"/>
          </a:xfrm>
          <a:prstGeom prst="rect">
            <a:avLst/>
          </a:prstGeom>
          <a:noFill/>
        </p:spPr>
      </p:pic>
      <p:sp>
        <p:nvSpPr>
          <p:cNvPr id="20" name="TextBox 19"/>
          <p:cNvSpPr txBox="1"/>
          <p:nvPr/>
        </p:nvSpPr>
        <p:spPr>
          <a:xfrm>
            <a:off x="4414043" y="4936622"/>
            <a:ext cx="813428" cy="461665"/>
          </a:xfrm>
          <a:prstGeom prst="rect">
            <a:avLst/>
          </a:prstGeom>
          <a:noFill/>
        </p:spPr>
        <p:txBody>
          <a:bodyPr wrap="none" rtlCol="0">
            <a:spAutoFit/>
          </a:bodyPr>
          <a:lstStyle/>
          <a:p>
            <a:pPr algn="l"/>
            <a:r>
              <a:rPr lang="en-CA" sz="1200" dirty="0" smtClean="0">
                <a:solidFill>
                  <a:schemeClr val="tx2"/>
                </a:solidFill>
              </a:rPr>
              <a:t>Login</a:t>
            </a:r>
          </a:p>
          <a:p>
            <a:pPr algn="l"/>
            <a:r>
              <a:rPr lang="en-CA" sz="1200" dirty="0" smtClean="0">
                <a:solidFill>
                  <a:schemeClr val="tx2"/>
                </a:solidFill>
              </a:rPr>
              <a:t>Password </a:t>
            </a:r>
            <a:endParaRPr lang="en-CA" sz="1200" dirty="0" smtClean="0">
              <a:solidFill>
                <a:schemeClr val="tx2"/>
              </a:solidFill>
            </a:endParaRPr>
          </a:p>
        </p:txBody>
      </p:sp>
      <p:pic>
        <p:nvPicPr>
          <p:cNvPr id="1030" name="Picture 6" descr="C:\Users\Derek Ritz\AppData\Local\Microsoft\Windows\Temporary Internet Files\Content.IE5\V7HOH9HU\MC900432593[1].png"/>
          <p:cNvPicPr>
            <a:picLocks noChangeAspect="1" noChangeArrowheads="1"/>
          </p:cNvPicPr>
          <p:nvPr/>
        </p:nvPicPr>
        <p:blipFill>
          <a:blip r:embed="rId4" cstate="print"/>
          <a:srcRect/>
          <a:stretch>
            <a:fillRect/>
          </a:stretch>
        </p:blipFill>
        <p:spPr bwMode="auto">
          <a:xfrm>
            <a:off x="2590800" y="1143000"/>
            <a:ext cx="304800" cy="304800"/>
          </a:xfrm>
          <a:prstGeom prst="rect">
            <a:avLst/>
          </a:prstGeom>
          <a:noFill/>
        </p:spPr>
      </p:pic>
      <p:pic>
        <p:nvPicPr>
          <p:cNvPr id="23" name="Picture 3" descr="C:\Users\Derek Ritz\AppData\Local\Microsoft\Windows\Temporary Internet Files\Content.IE5\8RGLZIRO\MC900432626[1].png"/>
          <p:cNvPicPr>
            <a:picLocks noChangeAspect="1" noChangeArrowheads="1"/>
          </p:cNvPicPr>
          <p:nvPr/>
        </p:nvPicPr>
        <p:blipFill>
          <a:blip r:embed="rId5" cstate="print"/>
          <a:srcRect/>
          <a:stretch>
            <a:fillRect/>
          </a:stretch>
        </p:blipFill>
        <p:spPr bwMode="auto">
          <a:xfrm>
            <a:off x="2895600" y="1154113"/>
            <a:ext cx="282575" cy="282575"/>
          </a:xfrm>
          <a:prstGeom prst="rect">
            <a:avLst/>
          </a:prstGeom>
          <a:noFill/>
        </p:spPr>
      </p:pic>
      <p:cxnSp>
        <p:nvCxnSpPr>
          <p:cNvPr id="25" name="Shape 24"/>
          <p:cNvCxnSpPr>
            <a:stCxn id="4" idx="2"/>
            <a:endCxn id="5" idx="3"/>
          </p:cNvCxnSpPr>
          <p:nvPr/>
        </p:nvCxnSpPr>
        <p:spPr>
          <a:xfrm rot="16200000" flipV="1">
            <a:off x="3790950" y="1543050"/>
            <a:ext cx="1295400" cy="800100"/>
          </a:xfrm>
          <a:prstGeom prst="bentConnector4">
            <a:avLst>
              <a:gd name="adj1" fmla="val 100110"/>
              <a:gd name="adj2" fmla="val 64286"/>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4" idx="2"/>
            <a:endCxn id="7" idx="2"/>
          </p:cNvCxnSpPr>
          <p:nvPr/>
        </p:nvCxnSpPr>
        <p:spPr>
          <a:xfrm rot="5400000" flipH="1" flipV="1">
            <a:off x="4629150" y="1504950"/>
            <a:ext cx="1295400" cy="876300"/>
          </a:xfrm>
          <a:prstGeom prst="bentConnector4">
            <a:avLst>
              <a:gd name="adj1" fmla="val 100110"/>
              <a:gd name="adj2" fmla="val 63043"/>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31" name="Picture 7" descr="C:\Users\Derek Ritz\AppData\Local\Microsoft\Windows\Temporary Internet Files\Content.IE5\8RGLZIRO\MC900434845[1].png"/>
          <p:cNvPicPr>
            <a:picLocks noChangeAspect="1" noChangeArrowheads="1"/>
          </p:cNvPicPr>
          <p:nvPr/>
        </p:nvPicPr>
        <p:blipFill>
          <a:blip r:embed="rId6" cstate="print"/>
          <a:srcRect/>
          <a:stretch>
            <a:fillRect/>
          </a:stretch>
        </p:blipFill>
        <p:spPr bwMode="auto">
          <a:xfrm>
            <a:off x="4508500" y="3541712"/>
            <a:ext cx="649288" cy="64928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34F48E-A456-4E2F-B17E-509464F7A050}" type="slidenum">
              <a:rPr lang="en-CA" smtClean="0"/>
              <a:pPr/>
              <a:t>2</a:t>
            </a:fld>
            <a:endParaRPr lang="en-CA"/>
          </a:p>
        </p:txBody>
      </p:sp>
      <p:sp>
        <p:nvSpPr>
          <p:cNvPr id="4" name="Can 3"/>
          <p:cNvSpPr/>
          <p:nvPr/>
        </p:nvSpPr>
        <p:spPr>
          <a:xfrm rot="5400000">
            <a:off x="4610100" y="952500"/>
            <a:ext cx="457200" cy="3733800"/>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smtClean="0">
                <a:solidFill>
                  <a:schemeClr val="tx2"/>
                </a:solidFill>
              </a:rPr>
              <a:t>Interoperability Layer</a:t>
            </a:r>
            <a:endParaRPr lang="en-CA" dirty="0">
              <a:solidFill>
                <a:schemeClr val="tx2"/>
              </a:solidFill>
            </a:endParaRPr>
          </a:p>
        </p:txBody>
      </p:sp>
      <p:sp>
        <p:nvSpPr>
          <p:cNvPr id="5" name="Rounded Rectangle 4"/>
          <p:cNvSpPr/>
          <p:nvPr/>
        </p:nvSpPr>
        <p:spPr>
          <a:xfrm>
            <a:off x="3276600" y="10668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PR</a:t>
            </a:r>
          </a:p>
        </p:txBody>
      </p:sp>
      <p:sp>
        <p:nvSpPr>
          <p:cNvPr id="7" name="Flowchart: Magnetic Disk 6"/>
          <p:cNvSpPr/>
          <p:nvPr/>
        </p:nvSpPr>
        <p:spPr>
          <a:xfrm>
            <a:off x="5715000" y="990600"/>
            <a:ext cx="762000" cy="609600"/>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SHR</a:t>
            </a:r>
          </a:p>
        </p:txBody>
      </p:sp>
      <p:sp>
        <p:nvSpPr>
          <p:cNvPr id="8" name="Rounded Rectangle 7"/>
          <p:cNvSpPr/>
          <p:nvPr/>
        </p:nvSpPr>
        <p:spPr>
          <a:xfrm>
            <a:off x="3733800" y="36576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smtClean="0">
                <a:solidFill>
                  <a:schemeClr val="tx2"/>
                </a:solidFill>
              </a:rPr>
              <a:t>PoS</a:t>
            </a:r>
            <a:endParaRPr lang="en-CA" dirty="0" smtClean="0">
              <a:solidFill>
                <a:schemeClr val="tx2"/>
              </a:solidFill>
            </a:endParaRPr>
          </a:p>
        </p:txBody>
      </p:sp>
      <p:pic>
        <p:nvPicPr>
          <p:cNvPr id="1027" name="Picture 3" descr="C:\Users\Derek Ritz\AppData\Local\Microsoft\Windows\Temporary Internet Files\Content.IE5\8RGLZIRO\MC900432626[1].png"/>
          <p:cNvPicPr>
            <a:picLocks noChangeAspect="1" noChangeArrowheads="1"/>
          </p:cNvPicPr>
          <p:nvPr/>
        </p:nvPicPr>
        <p:blipFill>
          <a:blip r:embed="rId2" cstate="print"/>
          <a:srcRect/>
          <a:stretch>
            <a:fillRect/>
          </a:stretch>
        </p:blipFill>
        <p:spPr bwMode="auto">
          <a:xfrm>
            <a:off x="3783013" y="4876800"/>
            <a:ext cx="663575" cy="663575"/>
          </a:xfrm>
          <a:prstGeom prst="rect">
            <a:avLst/>
          </a:prstGeom>
          <a:noFill/>
        </p:spPr>
      </p:pic>
      <p:cxnSp>
        <p:nvCxnSpPr>
          <p:cNvPr id="12" name="Straight Arrow Connector 11"/>
          <p:cNvCxnSpPr>
            <a:stCxn id="8" idx="2"/>
            <a:endCxn id="1027" idx="0"/>
          </p:cNvCxnSpPr>
          <p:nvPr/>
        </p:nvCxnSpPr>
        <p:spPr>
          <a:xfrm>
            <a:off x="4114800" y="4114800"/>
            <a:ext cx="1" cy="76200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4"/>
            <a:endCxn id="1031" idx="0"/>
          </p:cNvCxnSpPr>
          <p:nvPr/>
        </p:nvCxnSpPr>
        <p:spPr>
          <a:xfrm flipH="1">
            <a:off x="4833144" y="3048000"/>
            <a:ext cx="5556" cy="493712"/>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2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5029200" y="3657600"/>
            <a:ext cx="304800" cy="304800"/>
          </a:xfrm>
          <a:prstGeom prst="rect">
            <a:avLst/>
          </a:prstGeom>
          <a:noFill/>
        </p:spPr>
      </p:pic>
      <p:pic>
        <p:nvPicPr>
          <p:cNvPr id="1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4419600" y="2895600"/>
            <a:ext cx="304800" cy="304800"/>
          </a:xfrm>
          <a:prstGeom prst="rect">
            <a:avLst/>
          </a:prstGeom>
          <a:noFill/>
        </p:spPr>
      </p:pic>
      <p:sp>
        <p:nvSpPr>
          <p:cNvPr id="20" name="TextBox 19"/>
          <p:cNvSpPr txBox="1"/>
          <p:nvPr/>
        </p:nvSpPr>
        <p:spPr>
          <a:xfrm>
            <a:off x="4414043" y="4936622"/>
            <a:ext cx="813428" cy="461665"/>
          </a:xfrm>
          <a:prstGeom prst="rect">
            <a:avLst/>
          </a:prstGeom>
          <a:noFill/>
        </p:spPr>
        <p:txBody>
          <a:bodyPr wrap="none" rtlCol="0">
            <a:spAutoFit/>
          </a:bodyPr>
          <a:lstStyle/>
          <a:p>
            <a:pPr algn="l"/>
            <a:r>
              <a:rPr lang="en-CA" sz="1200" dirty="0" smtClean="0">
                <a:solidFill>
                  <a:schemeClr val="tx2"/>
                </a:solidFill>
              </a:rPr>
              <a:t>Login</a:t>
            </a:r>
          </a:p>
          <a:p>
            <a:pPr algn="l"/>
            <a:r>
              <a:rPr lang="en-CA" sz="1200" dirty="0" smtClean="0">
                <a:solidFill>
                  <a:schemeClr val="tx2"/>
                </a:solidFill>
              </a:rPr>
              <a:t>Password </a:t>
            </a:r>
            <a:endParaRPr lang="en-CA" sz="1200" dirty="0" smtClean="0">
              <a:solidFill>
                <a:schemeClr val="tx2"/>
              </a:solidFill>
            </a:endParaRPr>
          </a:p>
        </p:txBody>
      </p:sp>
      <p:pic>
        <p:nvPicPr>
          <p:cNvPr id="1030" name="Picture 6" descr="C:\Users\Derek Ritz\AppData\Local\Microsoft\Windows\Temporary Internet Files\Content.IE5\V7HOH9HU\MC900432593[1].png"/>
          <p:cNvPicPr>
            <a:picLocks noChangeAspect="1" noChangeArrowheads="1"/>
          </p:cNvPicPr>
          <p:nvPr/>
        </p:nvPicPr>
        <p:blipFill>
          <a:blip r:embed="rId4" cstate="print"/>
          <a:srcRect/>
          <a:stretch>
            <a:fillRect/>
          </a:stretch>
        </p:blipFill>
        <p:spPr bwMode="auto">
          <a:xfrm>
            <a:off x="2590800" y="1143000"/>
            <a:ext cx="304800" cy="304800"/>
          </a:xfrm>
          <a:prstGeom prst="rect">
            <a:avLst/>
          </a:prstGeom>
          <a:noFill/>
        </p:spPr>
      </p:pic>
      <p:pic>
        <p:nvPicPr>
          <p:cNvPr id="23" name="Picture 3" descr="C:\Users\Derek Ritz\AppData\Local\Microsoft\Windows\Temporary Internet Files\Content.IE5\8RGLZIRO\MC900432626[1].png"/>
          <p:cNvPicPr>
            <a:picLocks noChangeAspect="1" noChangeArrowheads="1"/>
          </p:cNvPicPr>
          <p:nvPr/>
        </p:nvPicPr>
        <p:blipFill>
          <a:blip r:embed="rId5" cstate="print"/>
          <a:srcRect/>
          <a:stretch>
            <a:fillRect/>
          </a:stretch>
        </p:blipFill>
        <p:spPr bwMode="auto">
          <a:xfrm>
            <a:off x="2895600" y="1154113"/>
            <a:ext cx="282575" cy="282575"/>
          </a:xfrm>
          <a:prstGeom prst="rect">
            <a:avLst/>
          </a:prstGeom>
          <a:noFill/>
        </p:spPr>
      </p:pic>
      <p:cxnSp>
        <p:nvCxnSpPr>
          <p:cNvPr id="25" name="Shape 24"/>
          <p:cNvCxnSpPr>
            <a:stCxn id="4" idx="2"/>
            <a:endCxn id="5" idx="3"/>
          </p:cNvCxnSpPr>
          <p:nvPr/>
        </p:nvCxnSpPr>
        <p:spPr>
          <a:xfrm rot="16200000" flipV="1">
            <a:off x="3790950" y="1543050"/>
            <a:ext cx="1295400" cy="800100"/>
          </a:xfrm>
          <a:prstGeom prst="bentConnector4">
            <a:avLst>
              <a:gd name="adj1" fmla="val 100110"/>
              <a:gd name="adj2" fmla="val 64286"/>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4" idx="2"/>
            <a:endCxn id="7" idx="2"/>
          </p:cNvCxnSpPr>
          <p:nvPr/>
        </p:nvCxnSpPr>
        <p:spPr>
          <a:xfrm rot="5400000" flipH="1" flipV="1">
            <a:off x="4629150" y="1504950"/>
            <a:ext cx="1295400" cy="876300"/>
          </a:xfrm>
          <a:prstGeom prst="bentConnector4">
            <a:avLst>
              <a:gd name="adj1" fmla="val 100110"/>
              <a:gd name="adj2" fmla="val 63043"/>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31" name="Picture 7" descr="C:\Users\Derek Ritz\AppData\Local\Microsoft\Windows\Temporary Internet Files\Content.IE5\8RGLZIRO\MC900434845[1].png"/>
          <p:cNvPicPr>
            <a:picLocks noChangeAspect="1" noChangeArrowheads="1"/>
          </p:cNvPicPr>
          <p:nvPr/>
        </p:nvPicPr>
        <p:blipFill>
          <a:blip r:embed="rId6" cstate="print"/>
          <a:srcRect/>
          <a:stretch>
            <a:fillRect/>
          </a:stretch>
        </p:blipFill>
        <p:spPr bwMode="auto">
          <a:xfrm>
            <a:off x="4508500" y="3541712"/>
            <a:ext cx="649288" cy="649288"/>
          </a:xfrm>
          <a:prstGeom prst="rect">
            <a:avLst/>
          </a:prstGeom>
          <a:noFill/>
        </p:spPr>
      </p:pic>
      <p:sp>
        <p:nvSpPr>
          <p:cNvPr id="21" name="TextBox 20"/>
          <p:cNvSpPr txBox="1"/>
          <p:nvPr/>
        </p:nvSpPr>
        <p:spPr>
          <a:xfrm>
            <a:off x="152400" y="2590800"/>
            <a:ext cx="2743200" cy="2031325"/>
          </a:xfrm>
          <a:prstGeom prst="rect">
            <a:avLst/>
          </a:prstGeom>
          <a:noFill/>
        </p:spPr>
        <p:txBody>
          <a:bodyPr wrap="square" rtlCol="0">
            <a:spAutoFit/>
          </a:bodyPr>
          <a:lstStyle/>
          <a:p>
            <a:pPr marL="342900" indent="-342900" algn="l">
              <a:buFont typeface="+mj-lt"/>
              <a:buAutoNum type="arabicPeriod"/>
            </a:pPr>
            <a:r>
              <a:rPr lang="en-CA" dirty="0" err="1" smtClean="0">
                <a:solidFill>
                  <a:schemeClr val="tx2"/>
                </a:solidFill>
              </a:rPr>
              <a:t>PoS</a:t>
            </a:r>
            <a:r>
              <a:rPr lang="en-CA" dirty="0" smtClean="0">
                <a:solidFill>
                  <a:schemeClr val="tx2"/>
                </a:solidFill>
              </a:rPr>
              <a:t> application server node and IL establish mutual TLS using their certificates</a:t>
            </a:r>
          </a:p>
          <a:p>
            <a:pPr marL="342900" indent="-342900" algn="l">
              <a:buFont typeface="+mj-lt"/>
              <a:buAutoNum type="arabicPeriod"/>
            </a:pPr>
            <a:r>
              <a:rPr lang="en-CA" dirty="0" smtClean="0">
                <a:solidFill>
                  <a:schemeClr val="tx2"/>
                </a:solidFill>
              </a:rPr>
              <a:t>Establish and maintain a long-lived secure connection</a:t>
            </a:r>
            <a:endParaRPr lang="en-CA" dirty="0" smtClean="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34F48E-A456-4E2F-B17E-509464F7A050}" type="slidenum">
              <a:rPr lang="en-CA" smtClean="0"/>
              <a:pPr/>
              <a:t>3</a:t>
            </a:fld>
            <a:endParaRPr lang="en-CA"/>
          </a:p>
        </p:txBody>
      </p:sp>
      <p:sp>
        <p:nvSpPr>
          <p:cNvPr id="4" name="Can 3"/>
          <p:cNvSpPr/>
          <p:nvPr/>
        </p:nvSpPr>
        <p:spPr>
          <a:xfrm rot="5400000">
            <a:off x="4610100" y="952500"/>
            <a:ext cx="457200" cy="3733800"/>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smtClean="0">
                <a:solidFill>
                  <a:schemeClr val="tx2"/>
                </a:solidFill>
              </a:rPr>
              <a:t>Interoperability Layer</a:t>
            </a:r>
            <a:endParaRPr lang="en-CA" dirty="0">
              <a:solidFill>
                <a:schemeClr val="tx2"/>
              </a:solidFill>
            </a:endParaRPr>
          </a:p>
        </p:txBody>
      </p:sp>
      <p:sp>
        <p:nvSpPr>
          <p:cNvPr id="5" name="Rounded Rectangle 4"/>
          <p:cNvSpPr/>
          <p:nvPr/>
        </p:nvSpPr>
        <p:spPr>
          <a:xfrm>
            <a:off x="3276600" y="10668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PR</a:t>
            </a:r>
          </a:p>
        </p:txBody>
      </p:sp>
      <p:sp>
        <p:nvSpPr>
          <p:cNvPr id="7" name="Flowchart: Magnetic Disk 6"/>
          <p:cNvSpPr/>
          <p:nvPr/>
        </p:nvSpPr>
        <p:spPr>
          <a:xfrm>
            <a:off x="5715000" y="990600"/>
            <a:ext cx="762000" cy="609600"/>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SHR</a:t>
            </a:r>
          </a:p>
        </p:txBody>
      </p:sp>
      <p:sp>
        <p:nvSpPr>
          <p:cNvPr id="8" name="Rounded Rectangle 7"/>
          <p:cNvSpPr/>
          <p:nvPr/>
        </p:nvSpPr>
        <p:spPr>
          <a:xfrm>
            <a:off x="3733800" y="36576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smtClean="0">
                <a:solidFill>
                  <a:schemeClr val="tx2"/>
                </a:solidFill>
              </a:rPr>
              <a:t>PoS</a:t>
            </a:r>
            <a:endParaRPr lang="en-CA" dirty="0" smtClean="0">
              <a:solidFill>
                <a:schemeClr val="tx2"/>
              </a:solidFill>
            </a:endParaRPr>
          </a:p>
        </p:txBody>
      </p:sp>
      <p:pic>
        <p:nvPicPr>
          <p:cNvPr id="1027" name="Picture 3" descr="C:\Users\Derek Ritz\AppData\Local\Microsoft\Windows\Temporary Internet Files\Content.IE5\8RGLZIRO\MC900432626[1].png"/>
          <p:cNvPicPr>
            <a:picLocks noChangeAspect="1" noChangeArrowheads="1"/>
          </p:cNvPicPr>
          <p:nvPr/>
        </p:nvPicPr>
        <p:blipFill>
          <a:blip r:embed="rId2" cstate="print"/>
          <a:srcRect/>
          <a:stretch>
            <a:fillRect/>
          </a:stretch>
        </p:blipFill>
        <p:spPr bwMode="auto">
          <a:xfrm>
            <a:off x="3783013" y="4876800"/>
            <a:ext cx="663575" cy="663575"/>
          </a:xfrm>
          <a:prstGeom prst="rect">
            <a:avLst/>
          </a:prstGeom>
          <a:noFill/>
        </p:spPr>
      </p:pic>
      <p:cxnSp>
        <p:nvCxnSpPr>
          <p:cNvPr id="12" name="Straight Arrow Connector 11"/>
          <p:cNvCxnSpPr>
            <a:stCxn id="8" idx="2"/>
            <a:endCxn id="1027" idx="0"/>
          </p:cNvCxnSpPr>
          <p:nvPr/>
        </p:nvCxnSpPr>
        <p:spPr>
          <a:xfrm>
            <a:off x="4114800" y="4114800"/>
            <a:ext cx="1" cy="762000"/>
          </a:xfrm>
          <a:prstGeom prst="straightConnector1">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4"/>
            <a:endCxn id="1031" idx="0"/>
          </p:cNvCxnSpPr>
          <p:nvPr/>
        </p:nvCxnSpPr>
        <p:spPr>
          <a:xfrm flipH="1">
            <a:off x="4833144" y="3048000"/>
            <a:ext cx="5556" cy="493712"/>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2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5029200" y="3657600"/>
            <a:ext cx="304800" cy="304800"/>
          </a:xfrm>
          <a:prstGeom prst="rect">
            <a:avLst/>
          </a:prstGeom>
          <a:noFill/>
        </p:spPr>
      </p:pic>
      <p:pic>
        <p:nvPicPr>
          <p:cNvPr id="1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4419600" y="2895600"/>
            <a:ext cx="304800" cy="304800"/>
          </a:xfrm>
          <a:prstGeom prst="rect">
            <a:avLst/>
          </a:prstGeom>
          <a:noFill/>
        </p:spPr>
      </p:pic>
      <p:sp>
        <p:nvSpPr>
          <p:cNvPr id="20" name="TextBox 19"/>
          <p:cNvSpPr txBox="1"/>
          <p:nvPr/>
        </p:nvSpPr>
        <p:spPr>
          <a:xfrm>
            <a:off x="4414043" y="4936622"/>
            <a:ext cx="813428" cy="461665"/>
          </a:xfrm>
          <a:prstGeom prst="rect">
            <a:avLst/>
          </a:prstGeom>
          <a:noFill/>
        </p:spPr>
        <p:txBody>
          <a:bodyPr wrap="none" rtlCol="0">
            <a:spAutoFit/>
          </a:bodyPr>
          <a:lstStyle/>
          <a:p>
            <a:pPr algn="l"/>
            <a:r>
              <a:rPr lang="en-CA" sz="1200" dirty="0" smtClean="0">
                <a:solidFill>
                  <a:schemeClr val="tx2"/>
                </a:solidFill>
              </a:rPr>
              <a:t>Login</a:t>
            </a:r>
          </a:p>
          <a:p>
            <a:pPr algn="l"/>
            <a:r>
              <a:rPr lang="en-CA" sz="1200" dirty="0" smtClean="0">
                <a:solidFill>
                  <a:schemeClr val="tx2"/>
                </a:solidFill>
              </a:rPr>
              <a:t>Password </a:t>
            </a:r>
            <a:endParaRPr lang="en-CA" sz="1200" dirty="0" smtClean="0">
              <a:solidFill>
                <a:schemeClr val="tx2"/>
              </a:solidFill>
            </a:endParaRPr>
          </a:p>
        </p:txBody>
      </p:sp>
      <p:pic>
        <p:nvPicPr>
          <p:cNvPr id="1030" name="Picture 6" descr="C:\Users\Derek Ritz\AppData\Local\Microsoft\Windows\Temporary Internet Files\Content.IE5\V7HOH9HU\MC900432593[1].png"/>
          <p:cNvPicPr>
            <a:picLocks noChangeAspect="1" noChangeArrowheads="1"/>
          </p:cNvPicPr>
          <p:nvPr/>
        </p:nvPicPr>
        <p:blipFill>
          <a:blip r:embed="rId4" cstate="print"/>
          <a:srcRect/>
          <a:stretch>
            <a:fillRect/>
          </a:stretch>
        </p:blipFill>
        <p:spPr bwMode="auto">
          <a:xfrm>
            <a:off x="2590800" y="1143000"/>
            <a:ext cx="304800" cy="304800"/>
          </a:xfrm>
          <a:prstGeom prst="rect">
            <a:avLst/>
          </a:prstGeom>
          <a:noFill/>
        </p:spPr>
      </p:pic>
      <p:pic>
        <p:nvPicPr>
          <p:cNvPr id="23" name="Picture 3" descr="C:\Users\Derek Ritz\AppData\Local\Microsoft\Windows\Temporary Internet Files\Content.IE5\8RGLZIRO\MC900432626[1].png"/>
          <p:cNvPicPr>
            <a:picLocks noChangeAspect="1" noChangeArrowheads="1"/>
          </p:cNvPicPr>
          <p:nvPr/>
        </p:nvPicPr>
        <p:blipFill>
          <a:blip r:embed="rId5" cstate="print"/>
          <a:srcRect/>
          <a:stretch>
            <a:fillRect/>
          </a:stretch>
        </p:blipFill>
        <p:spPr bwMode="auto">
          <a:xfrm>
            <a:off x="2895600" y="1154113"/>
            <a:ext cx="282575" cy="282575"/>
          </a:xfrm>
          <a:prstGeom prst="rect">
            <a:avLst/>
          </a:prstGeom>
          <a:noFill/>
        </p:spPr>
      </p:pic>
      <p:cxnSp>
        <p:nvCxnSpPr>
          <p:cNvPr id="25" name="Shape 24"/>
          <p:cNvCxnSpPr>
            <a:stCxn id="4" idx="2"/>
            <a:endCxn id="5" idx="3"/>
          </p:cNvCxnSpPr>
          <p:nvPr/>
        </p:nvCxnSpPr>
        <p:spPr>
          <a:xfrm rot="16200000" flipV="1">
            <a:off x="3790950" y="1543050"/>
            <a:ext cx="1295400" cy="800100"/>
          </a:xfrm>
          <a:prstGeom prst="bentConnector4">
            <a:avLst>
              <a:gd name="adj1" fmla="val 100110"/>
              <a:gd name="adj2" fmla="val 64286"/>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4" idx="2"/>
            <a:endCxn id="7" idx="2"/>
          </p:cNvCxnSpPr>
          <p:nvPr/>
        </p:nvCxnSpPr>
        <p:spPr>
          <a:xfrm rot="5400000" flipH="1" flipV="1">
            <a:off x="4629150" y="1504950"/>
            <a:ext cx="1295400" cy="876300"/>
          </a:xfrm>
          <a:prstGeom prst="bentConnector4">
            <a:avLst>
              <a:gd name="adj1" fmla="val 100110"/>
              <a:gd name="adj2" fmla="val 63043"/>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31" name="Picture 7" descr="C:\Users\Derek Ritz\AppData\Local\Microsoft\Windows\Temporary Internet Files\Content.IE5\8RGLZIRO\MC900434845[1].png"/>
          <p:cNvPicPr>
            <a:picLocks noChangeAspect="1" noChangeArrowheads="1"/>
          </p:cNvPicPr>
          <p:nvPr/>
        </p:nvPicPr>
        <p:blipFill>
          <a:blip r:embed="rId6" cstate="print"/>
          <a:srcRect/>
          <a:stretch>
            <a:fillRect/>
          </a:stretch>
        </p:blipFill>
        <p:spPr bwMode="auto">
          <a:xfrm>
            <a:off x="4508500" y="3541712"/>
            <a:ext cx="649288" cy="649288"/>
          </a:xfrm>
          <a:prstGeom prst="rect">
            <a:avLst/>
          </a:prstGeom>
          <a:noFill/>
        </p:spPr>
      </p:pic>
      <p:sp>
        <p:nvSpPr>
          <p:cNvPr id="21" name="TextBox 20"/>
          <p:cNvSpPr txBox="1"/>
          <p:nvPr/>
        </p:nvSpPr>
        <p:spPr>
          <a:xfrm>
            <a:off x="5257800" y="4114800"/>
            <a:ext cx="3124200" cy="1200329"/>
          </a:xfrm>
          <a:prstGeom prst="rect">
            <a:avLst/>
          </a:prstGeom>
          <a:noFill/>
        </p:spPr>
        <p:txBody>
          <a:bodyPr wrap="square" rtlCol="0">
            <a:spAutoFit/>
          </a:bodyPr>
          <a:lstStyle/>
          <a:p>
            <a:pPr marL="342900" indent="-342900" algn="l">
              <a:buFont typeface="+mj-lt"/>
              <a:buAutoNum type="arabicPeriod"/>
            </a:pPr>
            <a:r>
              <a:rPr lang="en-CA" dirty="0" smtClean="0">
                <a:solidFill>
                  <a:schemeClr val="tx2"/>
                </a:solidFill>
              </a:rPr>
              <a:t>User logs into point of  service (</a:t>
            </a:r>
            <a:r>
              <a:rPr lang="en-CA" dirty="0" err="1" smtClean="0">
                <a:solidFill>
                  <a:schemeClr val="tx2"/>
                </a:solidFill>
              </a:rPr>
              <a:t>PoS</a:t>
            </a:r>
            <a:r>
              <a:rPr lang="en-CA" dirty="0" smtClean="0">
                <a:solidFill>
                  <a:schemeClr val="tx2"/>
                </a:solidFill>
              </a:rPr>
              <a:t>) application</a:t>
            </a:r>
          </a:p>
          <a:p>
            <a:pPr marL="342900" indent="-342900" algn="l">
              <a:buFont typeface="+mj-lt"/>
              <a:buAutoNum type="arabicPeriod"/>
            </a:pPr>
            <a:r>
              <a:rPr lang="en-CA" dirty="0" err="1" smtClean="0">
                <a:solidFill>
                  <a:schemeClr val="tx2"/>
                </a:solidFill>
              </a:rPr>
              <a:t>PoS</a:t>
            </a:r>
            <a:r>
              <a:rPr lang="en-CA" dirty="0" smtClean="0">
                <a:solidFill>
                  <a:schemeClr val="tx2"/>
                </a:solidFill>
              </a:rPr>
              <a:t> is responsible for authenticating the user</a:t>
            </a:r>
            <a:endParaRPr lang="en-CA" dirty="0" smtClean="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34F48E-A456-4E2F-B17E-509464F7A050}" type="slidenum">
              <a:rPr lang="en-CA" smtClean="0"/>
              <a:pPr/>
              <a:t>4</a:t>
            </a:fld>
            <a:endParaRPr lang="en-CA"/>
          </a:p>
        </p:txBody>
      </p:sp>
      <p:sp>
        <p:nvSpPr>
          <p:cNvPr id="4" name="Can 3"/>
          <p:cNvSpPr/>
          <p:nvPr/>
        </p:nvSpPr>
        <p:spPr>
          <a:xfrm rot="5400000">
            <a:off x="4610100" y="952500"/>
            <a:ext cx="457200" cy="3733800"/>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smtClean="0">
                <a:solidFill>
                  <a:schemeClr val="tx2"/>
                </a:solidFill>
              </a:rPr>
              <a:t>Interoperability Layer</a:t>
            </a:r>
            <a:endParaRPr lang="en-CA" dirty="0">
              <a:solidFill>
                <a:schemeClr val="tx2"/>
              </a:solidFill>
            </a:endParaRPr>
          </a:p>
        </p:txBody>
      </p:sp>
      <p:sp>
        <p:nvSpPr>
          <p:cNvPr id="5" name="Rounded Rectangle 4"/>
          <p:cNvSpPr/>
          <p:nvPr/>
        </p:nvSpPr>
        <p:spPr>
          <a:xfrm>
            <a:off x="3276600" y="10668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PR</a:t>
            </a:r>
          </a:p>
        </p:txBody>
      </p:sp>
      <p:sp>
        <p:nvSpPr>
          <p:cNvPr id="7" name="Flowchart: Magnetic Disk 6"/>
          <p:cNvSpPr/>
          <p:nvPr/>
        </p:nvSpPr>
        <p:spPr>
          <a:xfrm>
            <a:off x="5715000" y="990600"/>
            <a:ext cx="762000" cy="609600"/>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SHR</a:t>
            </a:r>
          </a:p>
        </p:txBody>
      </p:sp>
      <p:sp>
        <p:nvSpPr>
          <p:cNvPr id="8" name="Rounded Rectangle 7"/>
          <p:cNvSpPr/>
          <p:nvPr/>
        </p:nvSpPr>
        <p:spPr>
          <a:xfrm>
            <a:off x="3733800" y="36576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smtClean="0">
                <a:solidFill>
                  <a:schemeClr val="tx2"/>
                </a:solidFill>
              </a:rPr>
              <a:t>PoS</a:t>
            </a:r>
            <a:endParaRPr lang="en-CA" dirty="0" smtClean="0">
              <a:solidFill>
                <a:schemeClr val="tx2"/>
              </a:solidFill>
            </a:endParaRPr>
          </a:p>
        </p:txBody>
      </p:sp>
      <p:pic>
        <p:nvPicPr>
          <p:cNvPr id="1027" name="Picture 3" descr="C:\Users\Derek Ritz\AppData\Local\Microsoft\Windows\Temporary Internet Files\Content.IE5\8RGLZIRO\MC900432626[1].png"/>
          <p:cNvPicPr>
            <a:picLocks noChangeAspect="1" noChangeArrowheads="1"/>
          </p:cNvPicPr>
          <p:nvPr/>
        </p:nvPicPr>
        <p:blipFill>
          <a:blip r:embed="rId2" cstate="print"/>
          <a:srcRect/>
          <a:stretch>
            <a:fillRect/>
          </a:stretch>
        </p:blipFill>
        <p:spPr bwMode="auto">
          <a:xfrm>
            <a:off x="3783013" y="4876800"/>
            <a:ext cx="663575" cy="663575"/>
          </a:xfrm>
          <a:prstGeom prst="rect">
            <a:avLst/>
          </a:prstGeom>
          <a:noFill/>
        </p:spPr>
      </p:pic>
      <p:cxnSp>
        <p:nvCxnSpPr>
          <p:cNvPr id="12" name="Straight Arrow Connector 11"/>
          <p:cNvCxnSpPr>
            <a:stCxn id="8" idx="2"/>
            <a:endCxn id="1027" idx="0"/>
          </p:cNvCxnSpPr>
          <p:nvPr/>
        </p:nvCxnSpPr>
        <p:spPr>
          <a:xfrm>
            <a:off x="4114800" y="4114800"/>
            <a:ext cx="1" cy="76200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4"/>
            <a:endCxn id="1031" idx="0"/>
          </p:cNvCxnSpPr>
          <p:nvPr/>
        </p:nvCxnSpPr>
        <p:spPr>
          <a:xfrm flipH="1">
            <a:off x="4833144" y="3048000"/>
            <a:ext cx="5556" cy="493712"/>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pic>
        <p:nvPicPr>
          <p:cNvPr id="102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5029200" y="3657600"/>
            <a:ext cx="304800" cy="304800"/>
          </a:xfrm>
          <a:prstGeom prst="rect">
            <a:avLst/>
          </a:prstGeom>
          <a:noFill/>
        </p:spPr>
      </p:pic>
      <p:pic>
        <p:nvPicPr>
          <p:cNvPr id="1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4419600" y="2895600"/>
            <a:ext cx="304800" cy="304800"/>
          </a:xfrm>
          <a:prstGeom prst="rect">
            <a:avLst/>
          </a:prstGeom>
          <a:noFill/>
        </p:spPr>
      </p:pic>
      <p:sp>
        <p:nvSpPr>
          <p:cNvPr id="20" name="TextBox 19"/>
          <p:cNvSpPr txBox="1"/>
          <p:nvPr/>
        </p:nvSpPr>
        <p:spPr>
          <a:xfrm>
            <a:off x="4414043" y="4936622"/>
            <a:ext cx="813428" cy="461665"/>
          </a:xfrm>
          <a:prstGeom prst="rect">
            <a:avLst/>
          </a:prstGeom>
          <a:noFill/>
        </p:spPr>
        <p:txBody>
          <a:bodyPr wrap="none" rtlCol="0">
            <a:spAutoFit/>
          </a:bodyPr>
          <a:lstStyle/>
          <a:p>
            <a:pPr algn="l"/>
            <a:r>
              <a:rPr lang="en-CA" sz="1200" dirty="0" smtClean="0">
                <a:solidFill>
                  <a:schemeClr val="tx2"/>
                </a:solidFill>
              </a:rPr>
              <a:t>Login</a:t>
            </a:r>
          </a:p>
          <a:p>
            <a:pPr algn="l"/>
            <a:r>
              <a:rPr lang="en-CA" sz="1200" dirty="0" smtClean="0">
                <a:solidFill>
                  <a:schemeClr val="tx2"/>
                </a:solidFill>
              </a:rPr>
              <a:t>Password </a:t>
            </a:r>
            <a:endParaRPr lang="en-CA" sz="1200" dirty="0" smtClean="0">
              <a:solidFill>
                <a:schemeClr val="tx2"/>
              </a:solidFill>
            </a:endParaRPr>
          </a:p>
        </p:txBody>
      </p:sp>
      <p:pic>
        <p:nvPicPr>
          <p:cNvPr id="1030" name="Picture 6" descr="C:\Users\Derek Ritz\AppData\Local\Microsoft\Windows\Temporary Internet Files\Content.IE5\V7HOH9HU\MC900432593[1].png"/>
          <p:cNvPicPr>
            <a:picLocks noChangeAspect="1" noChangeArrowheads="1"/>
          </p:cNvPicPr>
          <p:nvPr/>
        </p:nvPicPr>
        <p:blipFill>
          <a:blip r:embed="rId4" cstate="print"/>
          <a:srcRect/>
          <a:stretch>
            <a:fillRect/>
          </a:stretch>
        </p:blipFill>
        <p:spPr bwMode="auto">
          <a:xfrm>
            <a:off x="2590800" y="1143000"/>
            <a:ext cx="304800" cy="304800"/>
          </a:xfrm>
          <a:prstGeom prst="rect">
            <a:avLst/>
          </a:prstGeom>
          <a:noFill/>
        </p:spPr>
      </p:pic>
      <p:pic>
        <p:nvPicPr>
          <p:cNvPr id="23" name="Picture 3" descr="C:\Users\Derek Ritz\AppData\Local\Microsoft\Windows\Temporary Internet Files\Content.IE5\8RGLZIRO\MC900432626[1].png"/>
          <p:cNvPicPr>
            <a:picLocks noChangeAspect="1" noChangeArrowheads="1"/>
          </p:cNvPicPr>
          <p:nvPr/>
        </p:nvPicPr>
        <p:blipFill>
          <a:blip r:embed="rId5" cstate="print"/>
          <a:srcRect/>
          <a:stretch>
            <a:fillRect/>
          </a:stretch>
        </p:blipFill>
        <p:spPr bwMode="auto">
          <a:xfrm>
            <a:off x="2895600" y="1154113"/>
            <a:ext cx="282575" cy="282575"/>
          </a:xfrm>
          <a:prstGeom prst="rect">
            <a:avLst/>
          </a:prstGeom>
          <a:noFill/>
        </p:spPr>
      </p:pic>
      <p:cxnSp>
        <p:nvCxnSpPr>
          <p:cNvPr id="25" name="Shape 24"/>
          <p:cNvCxnSpPr>
            <a:stCxn id="4" idx="2"/>
            <a:endCxn id="5" idx="3"/>
          </p:cNvCxnSpPr>
          <p:nvPr/>
        </p:nvCxnSpPr>
        <p:spPr>
          <a:xfrm rot="16200000" flipV="1">
            <a:off x="3790950" y="1543050"/>
            <a:ext cx="1295400" cy="800100"/>
          </a:xfrm>
          <a:prstGeom prst="bentConnector4">
            <a:avLst>
              <a:gd name="adj1" fmla="val 100110"/>
              <a:gd name="adj2" fmla="val 64286"/>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4" idx="2"/>
            <a:endCxn id="7" idx="2"/>
          </p:cNvCxnSpPr>
          <p:nvPr/>
        </p:nvCxnSpPr>
        <p:spPr>
          <a:xfrm rot="5400000" flipH="1" flipV="1">
            <a:off x="4629150" y="1504950"/>
            <a:ext cx="1295400" cy="876300"/>
          </a:xfrm>
          <a:prstGeom prst="bentConnector4">
            <a:avLst>
              <a:gd name="adj1" fmla="val 100110"/>
              <a:gd name="adj2" fmla="val 63043"/>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31" name="Picture 7" descr="C:\Users\Derek Ritz\AppData\Local\Microsoft\Windows\Temporary Internet Files\Content.IE5\8RGLZIRO\MC900434845[1].png"/>
          <p:cNvPicPr>
            <a:picLocks noChangeAspect="1" noChangeArrowheads="1"/>
          </p:cNvPicPr>
          <p:nvPr/>
        </p:nvPicPr>
        <p:blipFill>
          <a:blip r:embed="rId6" cstate="print"/>
          <a:srcRect/>
          <a:stretch>
            <a:fillRect/>
          </a:stretch>
        </p:blipFill>
        <p:spPr bwMode="auto">
          <a:xfrm>
            <a:off x="4508500" y="3541712"/>
            <a:ext cx="649288" cy="649288"/>
          </a:xfrm>
          <a:prstGeom prst="rect">
            <a:avLst/>
          </a:prstGeom>
          <a:noFill/>
        </p:spPr>
      </p:pic>
      <p:sp>
        <p:nvSpPr>
          <p:cNvPr id="18" name="TextBox 17"/>
          <p:cNvSpPr txBox="1"/>
          <p:nvPr/>
        </p:nvSpPr>
        <p:spPr>
          <a:xfrm>
            <a:off x="381000" y="3505200"/>
            <a:ext cx="3200400" cy="1754326"/>
          </a:xfrm>
          <a:prstGeom prst="rect">
            <a:avLst/>
          </a:prstGeom>
          <a:noFill/>
        </p:spPr>
        <p:txBody>
          <a:bodyPr wrap="square" rtlCol="0">
            <a:spAutoFit/>
          </a:bodyPr>
          <a:lstStyle/>
          <a:p>
            <a:pPr marL="342900" indent="-342900" algn="l">
              <a:buFont typeface="+mj-lt"/>
              <a:buAutoNum type="arabicPeriod"/>
            </a:pPr>
            <a:r>
              <a:rPr lang="en-CA" dirty="0" smtClean="0">
                <a:solidFill>
                  <a:schemeClr val="tx2"/>
                </a:solidFill>
              </a:rPr>
              <a:t>An authenticated user enters a transaction</a:t>
            </a:r>
          </a:p>
          <a:p>
            <a:pPr marL="342900" indent="-342900" algn="l">
              <a:buFont typeface="+mj-lt"/>
              <a:buAutoNum type="arabicPeriod"/>
            </a:pPr>
            <a:r>
              <a:rPr lang="en-CA" dirty="0" err="1" smtClean="0">
                <a:solidFill>
                  <a:schemeClr val="tx2"/>
                </a:solidFill>
              </a:rPr>
              <a:t>PoS</a:t>
            </a:r>
            <a:r>
              <a:rPr lang="en-CA" dirty="0" smtClean="0">
                <a:solidFill>
                  <a:schemeClr val="tx2"/>
                </a:solidFill>
              </a:rPr>
              <a:t> submits the transaction to the IL; the user (the provider) is identified in the transaction payload</a:t>
            </a:r>
            <a:endParaRPr lang="en-CA" dirty="0" smtClean="0">
              <a:solidFill>
                <a:schemeClr val="tx2"/>
              </a:solidFill>
            </a:endParaRPr>
          </a:p>
        </p:txBody>
      </p:sp>
      <p:sp>
        <p:nvSpPr>
          <p:cNvPr id="24" name="Flowchart: Document 23"/>
          <p:cNvSpPr/>
          <p:nvPr/>
        </p:nvSpPr>
        <p:spPr>
          <a:xfrm>
            <a:off x="4690216" y="3242416"/>
            <a:ext cx="304800" cy="228600"/>
          </a:xfrm>
          <a:prstGeom prst="flowChart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chemeClr val="tx2"/>
              </a:solidFill>
            </a:endParaRPr>
          </a:p>
        </p:txBody>
      </p:sp>
      <p:pic>
        <p:nvPicPr>
          <p:cNvPr id="27" name="Picture 3" descr="C:\Users\Derek Ritz\AppData\Local\Microsoft\Windows\Temporary Internet Files\Content.IE5\8RGLZIRO\MC900432626[1].png"/>
          <p:cNvPicPr>
            <a:picLocks noChangeAspect="1" noChangeArrowheads="1"/>
          </p:cNvPicPr>
          <p:nvPr/>
        </p:nvPicPr>
        <p:blipFill>
          <a:blip r:embed="rId5" cstate="print"/>
          <a:srcRect/>
          <a:stretch>
            <a:fillRect/>
          </a:stretch>
        </p:blipFill>
        <p:spPr bwMode="auto">
          <a:xfrm>
            <a:off x="4995730" y="3191854"/>
            <a:ext cx="282575" cy="2825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34F48E-A456-4E2F-B17E-509464F7A050}" type="slidenum">
              <a:rPr lang="en-CA" smtClean="0"/>
              <a:pPr/>
              <a:t>5</a:t>
            </a:fld>
            <a:endParaRPr lang="en-CA" dirty="0"/>
          </a:p>
        </p:txBody>
      </p:sp>
      <p:sp>
        <p:nvSpPr>
          <p:cNvPr id="4" name="Can 3"/>
          <p:cNvSpPr/>
          <p:nvPr/>
        </p:nvSpPr>
        <p:spPr>
          <a:xfrm rot="5400000">
            <a:off x="4610100" y="952500"/>
            <a:ext cx="457200" cy="3733800"/>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smtClean="0">
                <a:solidFill>
                  <a:schemeClr val="tx2"/>
                </a:solidFill>
              </a:rPr>
              <a:t>Interoperability Layer</a:t>
            </a:r>
            <a:endParaRPr lang="en-CA" dirty="0">
              <a:solidFill>
                <a:schemeClr val="tx2"/>
              </a:solidFill>
            </a:endParaRPr>
          </a:p>
        </p:txBody>
      </p:sp>
      <p:sp>
        <p:nvSpPr>
          <p:cNvPr id="5" name="Rounded Rectangle 4"/>
          <p:cNvSpPr/>
          <p:nvPr/>
        </p:nvSpPr>
        <p:spPr>
          <a:xfrm>
            <a:off x="3276600" y="10668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PR</a:t>
            </a:r>
          </a:p>
        </p:txBody>
      </p:sp>
      <p:sp>
        <p:nvSpPr>
          <p:cNvPr id="7" name="Flowchart: Magnetic Disk 6"/>
          <p:cNvSpPr/>
          <p:nvPr/>
        </p:nvSpPr>
        <p:spPr>
          <a:xfrm>
            <a:off x="5715000" y="990600"/>
            <a:ext cx="762000" cy="609600"/>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SHR</a:t>
            </a:r>
          </a:p>
        </p:txBody>
      </p:sp>
      <p:sp>
        <p:nvSpPr>
          <p:cNvPr id="8" name="Rounded Rectangle 7"/>
          <p:cNvSpPr/>
          <p:nvPr/>
        </p:nvSpPr>
        <p:spPr>
          <a:xfrm>
            <a:off x="3733800" y="36576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smtClean="0">
                <a:solidFill>
                  <a:schemeClr val="tx2"/>
                </a:solidFill>
              </a:rPr>
              <a:t>PoS</a:t>
            </a:r>
            <a:endParaRPr lang="en-CA" dirty="0" smtClean="0">
              <a:solidFill>
                <a:schemeClr val="tx2"/>
              </a:solidFill>
            </a:endParaRPr>
          </a:p>
        </p:txBody>
      </p:sp>
      <p:pic>
        <p:nvPicPr>
          <p:cNvPr id="1027" name="Picture 3" descr="C:\Users\Derek Ritz\AppData\Local\Microsoft\Windows\Temporary Internet Files\Content.IE5\8RGLZIRO\MC900432626[1].png"/>
          <p:cNvPicPr>
            <a:picLocks noChangeAspect="1" noChangeArrowheads="1"/>
          </p:cNvPicPr>
          <p:nvPr/>
        </p:nvPicPr>
        <p:blipFill>
          <a:blip r:embed="rId2" cstate="print"/>
          <a:srcRect/>
          <a:stretch>
            <a:fillRect/>
          </a:stretch>
        </p:blipFill>
        <p:spPr bwMode="auto">
          <a:xfrm>
            <a:off x="3783013" y="4876800"/>
            <a:ext cx="663575" cy="663575"/>
          </a:xfrm>
          <a:prstGeom prst="rect">
            <a:avLst/>
          </a:prstGeom>
          <a:noFill/>
        </p:spPr>
      </p:pic>
      <p:cxnSp>
        <p:nvCxnSpPr>
          <p:cNvPr id="12" name="Straight Arrow Connector 11"/>
          <p:cNvCxnSpPr>
            <a:stCxn id="8" idx="2"/>
            <a:endCxn id="1027" idx="0"/>
          </p:cNvCxnSpPr>
          <p:nvPr/>
        </p:nvCxnSpPr>
        <p:spPr>
          <a:xfrm>
            <a:off x="4114800" y="4114800"/>
            <a:ext cx="1" cy="762000"/>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4"/>
            <a:endCxn id="1031" idx="0"/>
          </p:cNvCxnSpPr>
          <p:nvPr/>
        </p:nvCxnSpPr>
        <p:spPr>
          <a:xfrm flipH="1">
            <a:off x="4833144" y="3048000"/>
            <a:ext cx="5556" cy="493712"/>
          </a:xfrm>
          <a:prstGeom prst="straightConnector1">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2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5029200" y="3657600"/>
            <a:ext cx="304800" cy="304800"/>
          </a:xfrm>
          <a:prstGeom prst="rect">
            <a:avLst/>
          </a:prstGeom>
          <a:noFill/>
        </p:spPr>
      </p:pic>
      <p:pic>
        <p:nvPicPr>
          <p:cNvPr id="1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4419600" y="2895600"/>
            <a:ext cx="304800" cy="304800"/>
          </a:xfrm>
          <a:prstGeom prst="rect">
            <a:avLst/>
          </a:prstGeom>
          <a:noFill/>
        </p:spPr>
      </p:pic>
      <p:sp>
        <p:nvSpPr>
          <p:cNvPr id="20" name="TextBox 19"/>
          <p:cNvSpPr txBox="1"/>
          <p:nvPr/>
        </p:nvSpPr>
        <p:spPr>
          <a:xfrm>
            <a:off x="4414043" y="4936622"/>
            <a:ext cx="813428" cy="461665"/>
          </a:xfrm>
          <a:prstGeom prst="rect">
            <a:avLst/>
          </a:prstGeom>
          <a:noFill/>
        </p:spPr>
        <p:txBody>
          <a:bodyPr wrap="none" rtlCol="0">
            <a:spAutoFit/>
          </a:bodyPr>
          <a:lstStyle/>
          <a:p>
            <a:pPr algn="l"/>
            <a:r>
              <a:rPr lang="en-CA" sz="1200" dirty="0" smtClean="0">
                <a:solidFill>
                  <a:schemeClr val="tx2"/>
                </a:solidFill>
              </a:rPr>
              <a:t>Login</a:t>
            </a:r>
          </a:p>
          <a:p>
            <a:pPr algn="l"/>
            <a:r>
              <a:rPr lang="en-CA" sz="1200" dirty="0" smtClean="0">
                <a:solidFill>
                  <a:schemeClr val="tx2"/>
                </a:solidFill>
              </a:rPr>
              <a:t>Password </a:t>
            </a:r>
            <a:endParaRPr lang="en-CA" sz="1200" dirty="0" smtClean="0">
              <a:solidFill>
                <a:schemeClr val="tx2"/>
              </a:solidFill>
            </a:endParaRPr>
          </a:p>
        </p:txBody>
      </p:sp>
      <p:pic>
        <p:nvPicPr>
          <p:cNvPr id="1030" name="Picture 6" descr="C:\Users\Derek Ritz\AppData\Local\Microsoft\Windows\Temporary Internet Files\Content.IE5\V7HOH9HU\MC900432593[1].png"/>
          <p:cNvPicPr>
            <a:picLocks noChangeAspect="1" noChangeArrowheads="1"/>
          </p:cNvPicPr>
          <p:nvPr/>
        </p:nvPicPr>
        <p:blipFill>
          <a:blip r:embed="rId4" cstate="print"/>
          <a:srcRect/>
          <a:stretch>
            <a:fillRect/>
          </a:stretch>
        </p:blipFill>
        <p:spPr bwMode="auto">
          <a:xfrm>
            <a:off x="2590800" y="1143000"/>
            <a:ext cx="304800" cy="304800"/>
          </a:xfrm>
          <a:prstGeom prst="rect">
            <a:avLst/>
          </a:prstGeom>
          <a:noFill/>
        </p:spPr>
      </p:pic>
      <p:pic>
        <p:nvPicPr>
          <p:cNvPr id="23" name="Picture 3" descr="C:\Users\Derek Ritz\AppData\Local\Microsoft\Windows\Temporary Internet Files\Content.IE5\8RGLZIRO\MC900432626[1].png"/>
          <p:cNvPicPr>
            <a:picLocks noChangeAspect="1" noChangeArrowheads="1"/>
          </p:cNvPicPr>
          <p:nvPr/>
        </p:nvPicPr>
        <p:blipFill>
          <a:blip r:embed="rId5" cstate="print"/>
          <a:srcRect/>
          <a:stretch>
            <a:fillRect/>
          </a:stretch>
        </p:blipFill>
        <p:spPr bwMode="auto">
          <a:xfrm>
            <a:off x="2895600" y="1154113"/>
            <a:ext cx="282575" cy="282575"/>
          </a:xfrm>
          <a:prstGeom prst="rect">
            <a:avLst/>
          </a:prstGeom>
          <a:noFill/>
        </p:spPr>
      </p:pic>
      <p:cxnSp>
        <p:nvCxnSpPr>
          <p:cNvPr id="26" name="Shape 25"/>
          <p:cNvCxnSpPr>
            <a:stCxn id="4" idx="2"/>
            <a:endCxn id="7" idx="2"/>
          </p:cNvCxnSpPr>
          <p:nvPr/>
        </p:nvCxnSpPr>
        <p:spPr>
          <a:xfrm rot="5400000" flipH="1" flipV="1">
            <a:off x="4629150" y="1504950"/>
            <a:ext cx="1295400" cy="876300"/>
          </a:xfrm>
          <a:prstGeom prst="bentConnector4">
            <a:avLst>
              <a:gd name="adj1" fmla="val 100110"/>
              <a:gd name="adj2" fmla="val 63043"/>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31" name="Picture 7" descr="C:\Users\Derek Ritz\AppData\Local\Microsoft\Windows\Temporary Internet Files\Content.IE5\8RGLZIRO\MC900434845[1].png"/>
          <p:cNvPicPr>
            <a:picLocks noChangeAspect="1" noChangeArrowheads="1"/>
          </p:cNvPicPr>
          <p:nvPr/>
        </p:nvPicPr>
        <p:blipFill>
          <a:blip r:embed="rId6" cstate="print"/>
          <a:srcRect/>
          <a:stretch>
            <a:fillRect/>
          </a:stretch>
        </p:blipFill>
        <p:spPr bwMode="auto">
          <a:xfrm>
            <a:off x="4508500" y="3541712"/>
            <a:ext cx="649288" cy="649288"/>
          </a:xfrm>
          <a:prstGeom prst="rect">
            <a:avLst/>
          </a:prstGeom>
          <a:noFill/>
        </p:spPr>
      </p:pic>
      <p:sp>
        <p:nvSpPr>
          <p:cNvPr id="18" name="Flowchart: Document 17"/>
          <p:cNvSpPr/>
          <p:nvPr/>
        </p:nvSpPr>
        <p:spPr>
          <a:xfrm>
            <a:off x="4935194" y="2293832"/>
            <a:ext cx="304800" cy="228600"/>
          </a:xfrm>
          <a:prstGeom prst="flowChart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chemeClr val="tx2"/>
              </a:solidFill>
            </a:endParaRPr>
          </a:p>
        </p:txBody>
      </p:sp>
      <p:pic>
        <p:nvPicPr>
          <p:cNvPr id="21" name="Picture 3" descr="C:\Users\Derek Ritz\AppData\Local\Microsoft\Windows\Temporary Internet Files\Content.IE5\8RGLZIRO\MC900432626[1].png"/>
          <p:cNvPicPr>
            <a:picLocks noChangeAspect="1" noChangeArrowheads="1"/>
          </p:cNvPicPr>
          <p:nvPr/>
        </p:nvPicPr>
        <p:blipFill>
          <a:blip r:embed="rId5" cstate="print"/>
          <a:srcRect/>
          <a:stretch>
            <a:fillRect/>
          </a:stretch>
        </p:blipFill>
        <p:spPr bwMode="auto">
          <a:xfrm>
            <a:off x="5232162" y="2251816"/>
            <a:ext cx="282575" cy="282575"/>
          </a:xfrm>
          <a:prstGeom prst="rect">
            <a:avLst/>
          </a:prstGeom>
          <a:noFill/>
        </p:spPr>
      </p:pic>
      <p:cxnSp>
        <p:nvCxnSpPr>
          <p:cNvPr id="25" name="Shape 24"/>
          <p:cNvCxnSpPr>
            <a:stCxn id="4" idx="2"/>
            <a:endCxn id="5" idx="3"/>
          </p:cNvCxnSpPr>
          <p:nvPr/>
        </p:nvCxnSpPr>
        <p:spPr>
          <a:xfrm rot="16200000" flipV="1">
            <a:off x="3790950" y="1543050"/>
            <a:ext cx="1295400" cy="800100"/>
          </a:xfrm>
          <a:prstGeom prst="bentConnector4">
            <a:avLst>
              <a:gd name="adj1" fmla="val 100110"/>
              <a:gd name="adj2" fmla="val 64286"/>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562600" y="3200400"/>
            <a:ext cx="3200400" cy="3139321"/>
          </a:xfrm>
          <a:prstGeom prst="rect">
            <a:avLst/>
          </a:prstGeom>
          <a:noFill/>
        </p:spPr>
        <p:txBody>
          <a:bodyPr wrap="square" rtlCol="0">
            <a:spAutoFit/>
          </a:bodyPr>
          <a:lstStyle/>
          <a:p>
            <a:pPr marL="342900" indent="-342900" algn="l">
              <a:buFont typeface="+mj-lt"/>
              <a:buAutoNum type="arabicPeriod"/>
            </a:pPr>
            <a:r>
              <a:rPr lang="en-CA" dirty="0" smtClean="0">
                <a:solidFill>
                  <a:schemeClr val="tx2"/>
                </a:solidFill>
              </a:rPr>
              <a:t>IL receives the inbound transaction from the authenticated node (OK)</a:t>
            </a:r>
          </a:p>
          <a:p>
            <a:pPr marL="342900" indent="-342900" algn="l">
              <a:buFont typeface="+mj-lt"/>
              <a:buAutoNum type="arabicPeriod"/>
            </a:pPr>
            <a:r>
              <a:rPr lang="en-CA" dirty="0" smtClean="0">
                <a:solidFill>
                  <a:schemeClr val="tx2"/>
                </a:solidFill>
              </a:rPr>
              <a:t>In addition to other verifications, the IL resolves the provider ID included in the inbound transaction and retrieves from the PR the authorities and permissions associated with this provider.</a:t>
            </a:r>
            <a:endParaRPr lang="en-CA" dirty="0" smtClean="0">
              <a:solidFill>
                <a:schemeClr val="tx2"/>
              </a:solidFill>
            </a:endParaRPr>
          </a:p>
        </p:txBody>
      </p:sp>
      <p:pic>
        <p:nvPicPr>
          <p:cNvPr id="24" name="Picture 6" descr="C:\Users\Derek Ritz\AppData\Local\Microsoft\Windows\Temporary Internet Files\Content.IE5\V7HOH9HU\MC900432593[1].png"/>
          <p:cNvPicPr>
            <a:picLocks noChangeAspect="1" noChangeArrowheads="1"/>
          </p:cNvPicPr>
          <p:nvPr/>
        </p:nvPicPr>
        <p:blipFill>
          <a:blip r:embed="rId4" cstate="print"/>
          <a:srcRect/>
          <a:stretch>
            <a:fillRect/>
          </a:stretch>
        </p:blipFill>
        <p:spPr bwMode="auto">
          <a:xfrm>
            <a:off x="5503492" y="2235438"/>
            <a:ext cx="304800" cy="304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734F48E-A456-4E2F-B17E-509464F7A050}" type="slidenum">
              <a:rPr lang="en-CA" smtClean="0"/>
              <a:pPr/>
              <a:t>6</a:t>
            </a:fld>
            <a:endParaRPr lang="en-CA" dirty="0"/>
          </a:p>
        </p:txBody>
      </p:sp>
      <p:sp>
        <p:nvSpPr>
          <p:cNvPr id="4" name="Can 3"/>
          <p:cNvSpPr/>
          <p:nvPr/>
        </p:nvSpPr>
        <p:spPr>
          <a:xfrm rot="5400000">
            <a:off x="4610100" y="952500"/>
            <a:ext cx="457200" cy="3733800"/>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smtClean="0">
                <a:solidFill>
                  <a:schemeClr val="tx2"/>
                </a:solidFill>
              </a:rPr>
              <a:t>Interoperability Layer</a:t>
            </a:r>
            <a:endParaRPr lang="en-CA" dirty="0">
              <a:solidFill>
                <a:schemeClr val="tx2"/>
              </a:solidFill>
            </a:endParaRPr>
          </a:p>
        </p:txBody>
      </p:sp>
      <p:sp>
        <p:nvSpPr>
          <p:cNvPr id="5" name="Rounded Rectangle 4"/>
          <p:cNvSpPr/>
          <p:nvPr/>
        </p:nvSpPr>
        <p:spPr>
          <a:xfrm>
            <a:off x="3276600" y="10668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PR</a:t>
            </a:r>
          </a:p>
        </p:txBody>
      </p:sp>
      <p:sp>
        <p:nvSpPr>
          <p:cNvPr id="7" name="Flowchart: Magnetic Disk 6"/>
          <p:cNvSpPr/>
          <p:nvPr/>
        </p:nvSpPr>
        <p:spPr>
          <a:xfrm>
            <a:off x="5715000" y="990600"/>
            <a:ext cx="762000" cy="609600"/>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2"/>
                </a:solidFill>
              </a:rPr>
              <a:t>SHR</a:t>
            </a:r>
          </a:p>
        </p:txBody>
      </p:sp>
      <p:sp>
        <p:nvSpPr>
          <p:cNvPr id="8" name="Rounded Rectangle 7"/>
          <p:cNvSpPr/>
          <p:nvPr/>
        </p:nvSpPr>
        <p:spPr>
          <a:xfrm>
            <a:off x="3733800" y="3657600"/>
            <a:ext cx="762000" cy="457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smtClean="0">
                <a:solidFill>
                  <a:schemeClr val="tx2"/>
                </a:solidFill>
              </a:rPr>
              <a:t>PoS</a:t>
            </a:r>
            <a:endParaRPr lang="en-CA" dirty="0" smtClean="0">
              <a:solidFill>
                <a:schemeClr val="tx2"/>
              </a:solidFill>
            </a:endParaRPr>
          </a:p>
        </p:txBody>
      </p:sp>
      <p:pic>
        <p:nvPicPr>
          <p:cNvPr id="1027" name="Picture 3" descr="C:\Users\Derek Ritz\AppData\Local\Microsoft\Windows\Temporary Internet Files\Content.IE5\8RGLZIRO\MC900432626[1].png"/>
          <p:cNvPicPr>
            <a:picLocks noChangeAspect="1" noChangeArrowheads="1"/>
          </p:cNvPicPr>
          <p:nvPr/>
        </p:nvPicPr>
        <p:blipFill>
          <a:blip r:embed="rId2" cstate="print"/>
          <a:srcRect/>
          <a:stretch>
            <a:fillRect/>
          </a:stretch>
        </p:blipFill>
        <p:spPr bwMode="auto">
          <a:xfrm>
            <a:off x="3783013" y="4876800"/>
            <a:ext cx="663575" cy="663575"/>
          </a:xfrm>
          <a:prstGeom prst="rect">
            <a:avLst/>
          </a:prstGeom>
          <a:noFill/>
        </p:spPr>
      </p:pic>
      <p:cxnSp>
        <p:nvCxnSpPr>
          <p:cNvPr id="12" name="Straight Arrow Connector 11"/>
          <p:cNvCxnSpPr>
            <a:stCxn id="8" idx="2"/>
            <a:endCxn id="1027" idx="0"/>
          </p:cNvCxnSpPr>
          <p:nvPr/>
        </p:nvCxnSpPr>
        <p:spPr>
          <a:xfrm>
            <a:off x="4114800" y="4114800"/>
            <a:ext cx="1" cy="76200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4"/>
            <a:endCxn id="1031" idx="0"/>
          </p:cNvCxnSpPr>
          <p:nvPr/>
        </p:nvCxnSpPr>
        <p:spPr>
          <a:xfrm flipH="1">
            <a:off x="4833144" y="3048000"/>
            <a:ext cx="5556" cy="493712"/>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2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5029200" y="3657600"/>
            <a:ext cx="304800" cy="304800"/>
          </a:xfrm>
          <a:prstGeom prst="rect">
            <a:avLst/>
          </a:prstGeom>
          <a:noFill/>
        </p:spPr>
      </p:pic>
      <p:pic>
        <p:nvPicPr>
          <p:cNvPr id="19" name="Picture 5" descr="C:\Users\Derek Ritz\AppData\Local\Microsoft\Windows\Temporary Internet Files\Content.IE5\JV2T1Q19\MC900434825[1].png"/>
          <p:cNvPicPr>
            <a:picLocks noChangeAspect="1" noChangeArrowheads="1"/>
          </p:cNvPicPr>
          <p:nvPr/>
        </p:nvPicPr>
        <p:blipFill>
          <a:blip r:embed="rId3" cstate="print"/>
          <a:srcRect/>
          <a:stretch>
            <a:fillRect/>
          </a:stretch>
        </p:blipFill>
        <p:spPr bwMode="auto">
          <a:xfrm>
            <a:off x="4419600" y="2895600"/>
            <a:ext cx="304800" cy="304800"/>
          </a:xfrm>
          <a:prstGeom prst="rect">
            <a:avLst/>
          </a:prstGeom>
          <a:noFill/>
        </p:spPr>
      </p:pic>
      <p:sp>
        <p:nvSpPr>
          <p:cNvPr id="20" name="TextBox 19"/>
          <p:cNvSpPr txBox="1"/>
          <p:nvPr/>
        </p:nvSpPr>
        <p:spPr>
          <a:xfrm>
            <a:off x="4414043" y="4936622"/>
            <a:ext cx="813428" cy="461665"/>
          </a:xfrm>
          <a:prstGeom prst="rect">
            <a:avLst/>
          </a:prstGeom>
          <a:noFill/>
        </p:spPr>
        <p:txBody>
          <a:bodyPr wrap="none" rtlCol="0">
            <a:spAutoFit/>
          </a:bodyPr>
          <a:lstStyle/>
          <a:p>
            <a:pPr algn="l"/>
            <a:r>
              <a:rPr lang="en-CA" sz="1200" dirty="0" smtClean="0">
                <a:solidFill>
                  <a:schemeClr val="tx2"/>
                </a:solidFill>
              </a:rPr>
              <a:t>Login</a:t>
            </a:r>
          </a:p>
          <a:p>
            <a:pPr algn="l"/>
            <a:r>
              <a:rPr lang="en-CA" sz="1200" dirty="0" smtClean="0">
                <a:solidFill>
                  <a:schemeClr val="tx2"/>
                </a:solidFill>
              </a:rPr>
              <a:t>Password </a:t>
            </a:r>
            <a:endParaRPr lang="en-CA" sz="1200" dirty="0" smtClean="0">
              <a:solidFill>
                <a:schemeClr val="tx2"/>
              </a:solidFill>
            </a:endParaRPr>
          </a:p>
        </p:txBody>
      </p:sp>
      <p:pic>
        <p:nvPicPr>
          <p:cNvPr id="1030" name="Picture 6" descr="C:\Users\Derek Ritz\AppData\Local\Microsoft\Windows\Temporary Internet Files\Content.IE5\V7HOH9HU\MC900432593[1].png"/>
          <p:cNvPicPr>
            <a:picLocks noChangeAspect="1" noChangeArrowheads="1"/>
          </p:cNvPicPr>
          <p:nvPr/>
        </p:nvPicPr>
        <p:blipFill>
          <a:blip r:embed="rId4" cstate="print"/>
          <a:srcRect/>
          <a:stretch>
            <a:fillRect/>
          </a:stretch>
        </p:blipFill>
        <p:spPr bwMode="auto">
          <a:xfrm>
            <a:off x="2590800" y="1143000"/>
            <a:ext cx="304800" cy="304800"/>
          </a:xfrm>
          <a:prstGeom prst="rect">
            <a:avLst/>
          </a:prstGeom>
          <a:noFill/>
        </p:spPr>
      </p:pic>
      <p:pic>
        <p:nvPicPr>
          <p:cNvPr id="23" name="Picture 3" descr="C:\Users\Derek Ritz\AppData\Local\Microsoft\Windows\Temporary Internet Files\Content.IE5\8RGLZIRO\MC900432626[1].png"/>
          <p:cNvPicPr>
            <a:picLocks noChangeAspect="1" noChangeArrowheads="1"/>
          </p:cNvPicPr>
          <p:nvPr/>
        </p:nvPicPr>
        <p:blipFill>
          <a:blip r:embed="rId5" cstate="print"/>
          <a:srcRect/>
          <a:stretch>
            <a:fillRect/>
          </a:stretch>
        </p:blipFill>
        <p:spPr bwMode="auto">
          <a:xfrm>
            <a:off x="2895600" y="1154113"/>
            <a:ext cx="282575" cy="282575"/>
          </a:xfrm>
          <a:prstGeom prst="rect">
            <a:avLst/>
          </a:prstGeom>
          <a:noFill/>
        </p:spPr>
      </p:pic>
      <p:cxnSp>
        <p:nvCxnSpPr>
          <p:cNvPr id="25" name="Shape 24"/>
          <p:cNvCxnSpPr>
            <a:stCxn id="4" idx="2"/>
            <a:endCxn id="5" idx="3"/>
          </p:cNvCxnSpPr>
          <p:nvPr/>
        </p:nvCxnSpPr>
        <p:spPr>
          <a:xfrm rot="16200000" flipV="1">
            <a:off x="3790950" y="1543050"/>
            <a:ext cx="1295400" cy="800100"/>
          </a:xfrm>
          <a:prstGeom prst="bentConnector4">
            <a:avLst>
              <a:gd name="adj1" fmla="val 100110"/>
              <a:gd name="adj2" fmla="val 64286"/>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4" idx="2"/>
            <a:endCxn id="7" idx="2"/>
          </p:cNvCxnSpPr>
          <p:nvPr/>
        </p:nvCxnSpPr>
        <p:spPr>
          <a:xfrm rot="5400000" flipH="1" flipV="1">
            <a:off x="4629150" y="1504950"/>
            <a:ext cx="1295400" cy="876300"/>
          </a:xfrm>
          <a:prstGeom prst="bentConnector4">
            <a:avLst>
              <a:gd name="adj1" fmla="val 100110"/>
              <a:gd name="adj2" fmla="val 63043"/>
            </a:avLst>
          </a:prstGeom>
          <a:ln w="28575">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1031" name="Picture 7" descr="C:\Users\Derek Ritz\AppData\Local\Microsoft\Windows\Temporary Internet Files\Content.IE5\8RGLZIRO\MC900434845[1].png"/>
          <p:cNvPicPr>
            <a:picLocks noChangeAspect="1" noChangeArrowheads="1"/>
          </p:cNvPicPr>
          <p:nvPr/>
        </p:nvPicPr>
        <p:blipFill>
          <a:blip r:embed="rId6" cstate="print"/>
          <a:srcRect/>
          <a:stretch>
            <a:fillRect/>
          </a:stretch>
        </p:blipFill>
        <p:spPr bwMode="auto">
          <a:xfrm>
            <a:off x="4508500" y="3541712"/>
            <a:ext cx="649288" cy="649288"/>
          </a:xfrm>
          <a:prstGeom prst="rect">
            <a:avLst/>
          </a:prstGeom>
          <a:noFill/>
        </p:spPr>
      </p:pic>
      <p:sp>
        <p:nvSpPr>
          <p:cNvPr id="18" name="TextBox 17"/>
          <p:cNvSpPr txBox="1"/>
          <p:nvPr/>
        </p:nvSpPr>
        <p:spPr>
          <a:xfrm>
            <a:off x="5562600" y="3200400"/>
            <a:ext cx="3200400" cy="2862322"/>
          </a:xfrm>
          <a:prstGeom prst="rect">
            <a:avLst/>
          </a:prstGeom>
          <a:noFill/>
        </p:spPr>
        <p:txBody>
          <a:bodyPr wrap="square" rtlCol="0">
            <a:spAutoFit/>
          </a:bodyPr>
          <a:lstStyle/>
          <a:p>
            <a:pPr marL="342900" indent="-342900" algn="l">
              <a:buFont typeface="+mj-lt"/>
              <a:buAutoNum type="arabicPeriod"/>
            </a:pPr>
            <a:r>
              <a:rPr lang="en-CA" dirty="0" smtClean="0">
                <a:solidFill>
                  <a:schemeClr val="tx2"/>
                </a:solidFill>
              </a:rPr>
              <a:t>Provider’s authority is checked.</a:t>
            </a:r>
          </a:p>
          <a:p>
            <a:pPr marL="342900" indent="-342900" algn="l">
              <a:buFont typeface="+mj-lt"/>
              <a:buAutoNum type="arabicPeriod"/>
            </a:pPr>
            <a:r>
              <a:rPr lang="en-CA" dirty="0" smtClean="0">
                <a:solidFill>
                  <a:schemeClr val="tx2"/>
                </a:solidFill>
              </a:rPr>
              <a:t>If authority is OK, the IL writes the transaction to the SHR and returns OK to the </a:t>
            </a:r>
            <a:r>
              <a:rPr lang="en-CA" dirty="0" err="1" smtClean="0">
                <a:solidFill>
                  <a:schemeClr val="tx2"/>
                </a:solidFill>
              </a:rPr>
              <a:t>PoS</a:t>
            </a:r>
            <a:r>
              <a:rPr lang="en-CA" dirty="0" smtClean="0">
                <a:solidFill>
                  <a:schemeClr val="tx2"/>
                </a:solidFill>
              </a:rPr>
              <a:t> and to the end user (otherwise an exception message is returned).</a:t>
            </a:r>
          </a:p>
          <a:p>
            <a:pPr marL="342900" indent="-342900" algn="l">
              <a:buFont typeface="+mj-lt"/>
              <a:buAutoNum type="arabicPeriod"/>
            </a:pPr>
            <a:r>
              <a:rPr lang="en-CA" dirty="0" smtClean="0">
                <a:solidFill>
                  <a:schemeClr val="tx2"/>
                </a:solidFill>
              </a:rPr>
              <a:t>The IL writes transaction results to its audit log.</a:t>
            </a:r>
            <a:endParaRPr lang="en-CA" dirty="0" smtClean="0">
              <a:solidFill>
                <a:schemeClr val="tx2"/>
              </a:solidFill>
            </a:endParaRPr>
          </a:p>
        </p:txBody>
      </p:sp>
      <p:sp>
        <p:nvSpPr>
          <p:cNvPr id="21" name="Flowchart: Document 20"/>
          <p:cNvSpPr/>
          <p:nvPr/>
        </p:nvSpPr>
        <p:spPr>
          <a:xfrm>
            <a:off x="6553200" y="1219200"/>
            <a:ext cx="304800" cy="228600"/>
          </a:xfrm>
          <a:prstGeom prst="flowChart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chemeClr val="tx2"/>
              </a:solidFill>
            </a:endParaRPr>
          </a:p>
        </p:txBody>
      </p:sp>
      <p:pic>
        <p:nvPicPr>
          <p:cNvPr id="22" name="Picture 3" descr="C:\Users\Derek Ritz\AppData\Local\Microsoft\Windows\Temporary Internet Files\Content.IE5\8RGLZIRO\MC900432626[1].png"/>
          <p:cNvPicPr>
            <a:picLocks noChangeAspect="1" noChangeArrowheads="1"/>
          </p:cNvPicPr>
          <p:nvPr/>
        </p:nvPicPr>
        <p:blipFill>
          <a:blip r:embed="rId5" cstate="print"/>
          <a:srcRect/>
          <a:stretch>
            <a:fillRect/>
          </a:stretch>
        </p:blipFill>
        <p:spPr bwMode="auto">
          <a:xfrm>
            <a:off x="6850168" y="1177184"/>
            <a:ext cx="282575" cy="282575"/>
          </a:xfrm>
          <a:prstGeom prst="rect">
            <a:avLst/>
          </a:prstGeom>
          <a:noFill/>
        </p:spPr>
      </p:pic>
      <p:pic>
        <p:nvPicPr>
          <p:cNvPr id="27" name="Picture 6" descr="C:\Users\Derek Ritz\AppData\Local\Microsoft\Windows\Temporary Internet Files\Content.IE5\V7HOH9HU\MC900432593[1].png"/>
          <p:cNvPicPr>
            <a:picLocks noChangeAspect="1" noChangeArrowheads="1"/>
          </p:cNvPicPr>
          <p:nvPr/>
        </p:nvPicPr>
        <p:blipFill>
          <a:blip r:embed="rId4" cstate="print"/>
          <a:srcRect/>
          <a:stretch>
            <a:fillRect/>
          </a:stretch>
        </p:blipFill>
        <p:spPr bwMode="auto">
          <a:xfrm>
            <a:off x="4927362" y="2218346"/>
            <a:ext cx="304800" cy="304800"/>
          </a:xfrm>
          <a:prstGeom prst="rect">
            <a:avLst/>
          </a:prstGeom>
          <a:noFill/>
        </p:spPr>
      </p:pic>
      <p:sp>
        <p:nvSpPr>
          <p:cNvPr id="28" name="TextBox 27"/>
          <p:cNvSpPr txBox="1"/>
          <p:nvPr/>
        </p:nvSpPr>
        <p:spPr>
          <a:xfrm>
            <a:off x="5131038" y="2159238"/>
            <a:ext cx="489236" cy="400110"/>
          </a:xfrm>
          <a:prstGeom prst="rect">
            <a:avLst/>
          </a:prstGeom>
          <a:noFill/>
        </p:spPr>
        <p:txBody>
          <a:bodyPr wrap="none" rtlCol="0">
            <a:spAutoFit/>
          </a:bodyPr>
          <a:lstStyle/>
          <a:p>
            <a:pPr algn="l"/>
            <a:r>
              <a:rPr lang="en-CA" sz="2000" b="1" dirty="0" smtClean="0">
                <a:solidFill>
                  <a:schemeClr val="tx2"/>
                </a:solidFill>
              </a:rPr>
              <a:t>? =</a:t>
            </a:r>
            <a:endParaRPr lang="en-CA" sz="2000" b="1" dirty="0" smtClean="0">
              <a:solidFill>
                <a:schemeClr val="tx2"/>
              </a:solidFill>
            </a:endParaRPr>
          </a:p>
        </p:txBody>
      </p:sp>
      <p:pic>
        <p:nvPicPr>
          <p:cNvPr id="2050" name="Picture 2" descr="C:\Users\Derek Ritz\AppData\Local\Microsoft\Windows\Temporary Internet Files\Content.IE5\V7HOH9HU\MC900441310[1].png"/>
          <p:cNvPicPr>
            <a:picLocks noChangeAspect="1" noChangeArrowheads="1"/>
          </p:cNvPicPr>
          <p:nvPr/>
        </p:nvPicPr>
        <p:blipFill>
          <a:blip r:embed="rId7" cstate="print"/>
          <a:srcRect/>
          <a:stretch>
            <a:fillRect/>
          </a:stretch>
        </p:blipFill>
        <p:spPr bwMode="auto">
          <a:xfrm>
            <a:off x="5542941" y="2209800"/>
            <a:ext cx="315913" cy="315913"/>
          </a:xfrm>
          <a:prstGeom prst="rect">
            <a:avLst/>
          </a:prstGeom>
          <a:noFill/>
        </p:spPr>
      </p:pic>
      <p:pic>
        <p:nvPicPr>
          <p:cNvPr id="29" name="Picture 2" descr="C:\Users\Derek Ritz\AppData\Local\Microsoft\Windows\Temporary Internet Files\Content.IE5\V7HOH9HU\MC900441310[1].png"/>
          <p:cNvPicPr>
            <a:picLocks noChangeAspect="1" noChangeArrowheads="1"/>
          </p:cNvPicPr>
          <p:nvPr/>
        </p:nvPicPr>
        <p:blipFill>
          <a:blip r:embed="rId7" cstate="print"/>
          <a:srcRect/>
          <a:stretch>
            <a:fillRect/>
          </a:stretch>
        </p:blipFill>
        <p:spPr bwMode="auto">
          <a:xfrm>
            <a:off x="4191000" y="4606184"/>
            <a:ext cx="315913" cy="31591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Takeaways…</a:t>
            </a:r>
            <a:endParaRPr lang="en-CA" dirty="0"/>
          </a:p>
        </p:txBody>
      </p:sp>
      <p:sp>
        <p:nvSpPr>
          <p:cNvPr id="4" name="Content Placeholder 3"/>
          <p:cNvSpPr>
            <a:spLocks noGrp="1"/>
          </p:cNvSpPr>
          <p:nvPr>
            <p:ph idx="1"/>
          </p:nvPr>
        </p:nvSpPr>
        <p:spPr/>
        <p:txBody>
          <a:bodyPr>
            <a:normAutofit fontScale="92500" lnSpcReduction="20000"/>
          </a:bodyPr>
          <a:lstStyle/>
          <a:p>
            <a:r>
              <a:rPr lang="en-CA" dirty="0" smtClean="0"/>
              <a:t>Each node is authenticated to the Interoperability Layer (IL). Multiple Point of Service (</a:t>
            </a:r>
            <a:r>
              <a:rPr lang="en-CA" dirty="0" err="1" smtClean="0"/>
              <a:t>PoS</a:t>
            </a:r>
            <a:r>
              <a:rPr lang="en-CA" dirty="0" smtClean="0"/>
              <a:t>) applications may run on an authenticated server node.</a:t>
            </a:r>
          </a:p>
          <a:p>
            <a:r>
              <a:rPr lang="en-CA" dirty="0" err="1" smtClean="0"/>
              <a:t>PoS</a:t>
            </a:r>
            <a:r>
              <a:rPr lang="en-CA" dirty="0" smtClean="0"/>
              <a:t> applications on trusted nodes are responsible for authenticating their end users.</a:t>
            </a:r>
          </a:p>
          <a:p>
            <a:r>
              <a:rPr lang="en-CA" dirty="0" smtClean="0"/>
              <a:t>The logged-in user name is the </a:t>
            </a:r>
            <a:r>
              <a:rPr lang="en-CA" dirty="0" err="1" smtClean="0"/>
              <a:t>PoS</a:t>
            </a:r>
            <a:r>
              <a:rPr lang="en-CA" dirty="0" smtClean="0"/>
              <a:t> application’s local provider ID.  This local ID is conveyed with each transaction submitted by the </a:t>
            </a:r>
            <a:r>
              <a:rPr lang="en-CA" dirty="0" err="1" smtClean="0"/>
              <a:t>PoS</a:t>
            </a:r>
            <a:r>
              <a:rPr lang="en-CA" dirty="0" smtClean="0"/>
              <a:t> to the IL. The IL trusts this local ID.</a:t>
            </a:r>
          </a:p>
          <a:p>
            <a:r>
              <a:rPr lang="en-CA" dirty="0" smtClean="0"/>
              <a:t>The Provider Registry (PR) may maintain authority attributes for each provider ID. These may be employed by the IL to enforce transaction permissions.</a:t>
            </a:r>
            <a:endParaRPr lang="en-CA" dirty="0"/>
          </a:p>
        </p:txBody>
      </p:sp>
      <p:sp>
        <p:nvSpPr>
          <p:cNvPr id="2" name="Slide Number Placeholder 1"/>
          <p:cNvSpPr>
            <a:spLocks noGrp="1"/>
          </p:cNvSpPr>
          <p:nvPr>
            <p:ph type="sldNum" sz="quarter" idx="12"/>
          </p:nvPr>
        </p:nvSpPr>
        <p:spPr/>
        <p:txBody>
          <a:bodyPr/>
          <a:lstStyle/>
          <a:p>
            <a:fld id="{6734F48E-A456-4E2F-B17E-509464F7A050}" type="slidenum">
              <a:rPr lang="en-CA" smtClean="0"/>
              <a:pPr/>
              <a:t>7</a:t>
            </a:fld>
            <a:endParaRPr lang="en-C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about registry maintenance?</a:t>
            </a:r>
            <a:endParaRPr lang="en-CA" dirty="0"/>
          </a:p>
        </p:txBody>
      </p:sp>
      <p:sp>
        <p:nvSpPr>
          <p:cNvPr id="3" name="Content Placeholder 2"/>
          <p:cNvSpPr>
            <a:spLocks noGrp="1"/>
          </p:cNvSpPr>
          <p:nvPr>
            <p:ph idx="1"/>
          </p:nvPr>
        </p:nvSpPr>
        <p:spPr/>
        <p:txBody>
          <a:bodyPr/>
          <a:lstStyle/>
          <a:p>
            <a:r>
              <a:rPr lang="en-CA" dirty="0" smtClean="0"/>
              <a:t>If a registry exposes “maintenance” transactions through the IL, the process is identical to what has been described already.</a:t>
            </a:r>
          </a:p>
          <a:p>
            <a:r>
              <a:rPr lang="en-CA" dirty="0" smtClean="0"/>
              <a:t>If a registry has its own UI and maintains its own user list, it is responsible for abiding and enforcing all the same authentication, authorization and audit requirements as the IL would have enforced.</a:t>
            </a:r>
            <a:endParaRPr lang="en-CA" dirty="0"/>
          </a:p>
        </p:txBody>
      </p:sp>
      <p:sp>
        <p:nvSpPr>
          <p:cNvPr id="4" name="Slide Number Placeholder 3"/>
          <p:cNvSpPr>
            <a:spLocks noGrp="1"/>
          </p:cNvSpPr>
          <p:nvPr>
            <p:ph type="sldNum" sz="quarter" idx="12"/>
          </p:nvPr>
        </p:nvSpPr>
        <p:spPr/>
        <p:txBody>
          <a:bodyPr/>
          <a:lstStyle/>
          <a:p>
            <a:fld id="{6734F48E-A456-4E2F-B17E-509464F7A050}" type="slidenum">
              <a:rPr lang="en-CA" smtClean="0"/>
              <a:pPr/>
              <a:t>8</a:t>
            </a:fld>
            <a:endParaRPr lang="en-CA"/>
          </a:p>
        </p:txBody>
      </p:sp>
    </p:spTree>
  </p:cSld>
  <p:clrMapOvr>
    <a:masterClrMapping/>
  </p:clrMapOvr>
</p:sld>
</file>

<file path=ppt/theme/theme1.xml><?xml version="1.0" encoding="utf-8"?>
<a:theme xmlns:a="http://schemas.openxmlformats.org/drawingml/2006/main" name="ecGroup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2000" dirty="0"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ecGroup PPT template</Template>
  <TotalTime>2118</TotalTime>
  <Words>373</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ecGroup PPT template</vt:lpstr>
      <vt:lpstr>Slide 1</vt:lpstr>
      <vt:lpstr>Slide 2</vt:lpstr>
      <vt:lpstr>Slide 3</vt:lpstr>
      <vt:lpstr>Slide 4</vt:lpstr>
      <vt:lpstr>Slide 5</vt:lpstr>
      <vt:lpstr>Slide 6</vt:lpstr>
      <vt:lpstr>Takeaways…</vt:lpstr>
      <vt:lpstr>What about registry maintenance?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Derek Ritz</dc:creator>
  <cp:lastModifiedBy>Derek Ritz</cp:lastModifiedBy>
  <cp:revision>3</cp:revision>
  <dcterms:created xsi:type="dcterms:W3CDTF">2013-10-15T15:18:57Z</dcterms:created>
  <dcterms:modified xsi:type="dcterms:W3CDTF">2013-10-17T02:37:24Z</dcterms:modified>
</cp:coreProperties>
</file>