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8" r:id="rId2"/>
    <p:sldId id="318" r:id="rId3"/>
    <p:sldId id="319" r:id="rId4"/>
    <p:sldId id="343" r:id="rId5"/>
    <p:sldId id="344" r:id="rId6"/>
    <p:sldId id="345" r:id="rId7"/>
    <p:sldId id="346" r:id="rId8"/>
    <p:sldId id="347" r:id="rId9"/>
    <p:sldId id="348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5" r:id="rId19"/>
    <p:sldId id="367" r:id="rId20"/>
    <p:sldId id="366" r:id="rId21"/>
    <p:sldId id="362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368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63" r:id="rId83"/>
    <p:sldId id="364" r:id="rId84"/>
    <p:sldId id="361" r:id="rId8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A6665-9FEB-4D6A-BD93-169D026F937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1A7B126-D592-435D-A637-351C918719B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Patient-Centric Systems</a:t>
          </a:r>
        </a:p>
      </dgm:t>
    </dgm:pt>
    <dgm:pt modelId="{974E8262-3B4F-44D5-BDFF-8A0F39DFB7E4}" type="parTrans" cxnId="{75DD2F1F-87A3-4CBE-80A7-DEB3FFED7300}">
      <dgm:prSet/>
      <dgm:spPr/>
      <dgm:t>
        <a:bodyPr/>
        <a:lstStyle/>
        <a:p>
          <a:endParaRPr lang="en-US"/>
        </a:p>
      </dgm:t>
    </dgm:pt>
    <dgm:pt modelId="{C8018164-1716-4D17-A003-A5715D14AF41}" type="sibTrans" cxnId="{75DD2F1F-87A3-4CBE-80A7-DEB3FFED7300}">
      <dgm:prSet/>
      <dgm:spPr/>
      <dgm:t>
        <a:bodyPr/>
        <a:lstStyle/>
        <a:p>
          <a:endParaRPr lang="en-US"/>
        </a:p>
      </dgm:t>
    </dgm:pt>
    <dgm:pt modelId="{4D8E5517-4997-4D8D-B5E6-E7BC2A7E4522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M&amp;E Systems</a:t>
          </a:r>
        </a:p>
        <a:p>
          <a:endParaRPr lang="en-US" b="1" dirty="0"/>
        </a:p>
      </dgm:t>
    </dgm:pt>
    <dgm:pt modelId="{2368879B-1057-432C-AE74-02DDF5D04431}" type="parTrans" cxnId="{269CAA17-1754-43E4-834E-9CD46BE826E7}">
      <dgm:prSet/>
      <dgm:spPr/>
      <dgm:t>
        <a:bodyPr/>
        <a:lstStyle/>
        <a:p>
          <a:endParaRPr lang="en-US"/>
        </a:p>
      </dgm:t>
    </dgm:pt>
    <dgm:pt modelId="{76DF7171-ABD3-460F-88AC-F7B28B6649B1}" type="sibTrans" cxnId="{269CAA17-1754-43E4-834E-9CD46BE826E7}">
      <dgm:prSet/>
      <dgm:spPr/>
      <dgm:t>
        <a:bodyPr/>
        <a:lstStyle/>
        <a:p>
          <a:endParaRPr lang="en-US"/>
        </a:p>
      </dgm:t>
    </dgm:pt>
    <dgm:pt modelId="{690C1C60-08E0-4347-9442-DE6D48299365}">
      <dgm:prSet phldrT="[Text]"/>
      <dgm:spPr/>
      <dgm:t>
        <a:bodyPr/>
        <a:lstStyle/>
        <a:p>
          <a:r>
            <a:rPr lang="en-US" dirty="0" smtClean="0"/>
            <a:t>Integrated Health Information Systems</a:t>
          </a:r>
          <a:endParaRPr lang="en-US" dirty="0"/>
        </a:p>
      </dgm:t>
    </dgm:pt>
    <dgm:pt modelId="{B2BE61EF-AF7A-49FA-8C8F-3745F7FB909F}" type="parTrans" cxnId="{57AB9DD9-0AEF-4F58-B1E9-C8BBC49818A4}">
      <dgm:prSet/>
      <dgm:spPr/>
      <dgm:t>
        <a:bodyPr/>
        <a:lstStyle/>
        <a:p>
          <a:endParaRPr lang="en-US"/>
        </a:p>
      </dgm:t>
    </dgm:pt>
    <dgm:pt modelId="{9AC57689-78CB-4856-A00F-83A9290C0BAC}" type="sibTrans" cxnId="{57AB9DD9-0AEF-4F58-B1E9-C8BBC49818A4}">
      <dgm:prSet/>
      <dgm:spPr/>
      <dgm:t>
        <a:bodyPr/>
        <a:lstStyle/>
        <a:p>
          <a:endParaRPr lang="en-US"/>
        </a:p>
      </dgm:t>
    </dgm:pt>
    <dgm:pt modelId="{35581A00-CCE8-441A-8453-5C8F8C3C77E2}" type="pres">
      <dgm:prSet presAssocID="{CD0A6665-9FEB-4D6A-BD93-169D026F937C}" presName="Name0" presStyleCnt="0">
        <dgm:presLayoutVars>
          <dgm:dir/>
          <dgm:resizeHandles val="exact"/>
        </dgm:presLayoutVars>
      </dgm:prSet>
      <dgm:spPr/>
    </dgm:pt>
    <dgm:pt modelId="{0EB775CE-72CD-4593-A3B3-C36FDCE30261}" type="pres">
      <dgm:prSet presAssocID="{CD0A6665-9FEB-4D6A-BD93-169D026F937C}" presName="vNodes" presStyleCnt="0"/>
      <dgm:spPr/>
    </dgm:pt>
    <dgm:pt modelId="{E07BD35B-F6D5-4480-BD5E-6CD5B37A68B1}" type="pres">
      <dgm:prSet presAssocID="{11A7B126-D592-435D-A637-351C918719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FB5C42-98C2-44D0-AABD-B3242AEB77AD}" type="pres">
      <dgm:prSet presAssocID="{C8018164-1716-4D17-A003-A5715D14AF41}" presName="spacerT" presStyleCnt="0"/>
      <dgm:spPr/>
    </dgm:pt>
    <dgm:pt modelId="{F2685F96-5A6C-459C-8AA2-DDB68DC2F52D}" type="pres">
      <dgm:prSet presAssocID="{C8018164-1716-4D17-A003-A5715D14AF41}" presName="sibTrans" presStyleLbl="sibTrans2D1" presStyleIdx="0" presStyleCnt="2"/>
      <dgm:spPr/>
      <dgm:t>
        <a:bodyPr/>
        <a:lstStyle/>
        <a:p>
          <a:endParaRPr lang="en-CA"/>
        </a:p>
      </dgm:t>
    </dgm:pt>
    <dgm:pt modelId="{4E3BBED1-A5E6-419C-85AF-58BFCF037C0E}" type="pres">
      <dgm:prSet presAssocID="{C8018164-1716-4D17-A003-A5715D14AF41}" presName="spacerB" presStyleCnt="0"/>
      <dgm:spPr/>
    </dgm:pt>
    <dgm:pt modelId="{7C844EE1-83FC-47A0-91F1-DEA64AD5A2F7}" type="pres">
      <dgm:prSet presAssocID="{4D8E5517-4997-4D8D-B5E6-E7BC2A7E4522}" presName="node" presStyleLbl="node1" presStyleIdx="1" presStyleCnt="3" custLinFactNeighborX="2726" custLinFactNeighborY="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D02D1-E6FB-44BB-88CB-6AC970CD27EC}" type="pres">
      <dgm:prSet presAssocID="{CD0A6665-9FEB-4D6A-BD93-169D026F937C}" presName="sibTransLast" presStyleLbl="sibTrans2D1" presStyleIdx="1" presStyleCnt="2"/>
      <dgm:spPr/>
      <dgm:t>
        <a:bodyPr/>
        <a:lstStyle/>
        <a:p>
          <a:endParaRPr lang="en-CA"/>
        </a:p>
      </dgm:t>
    </dgm:pt>
    <dgm:pt modelId="{04ADFE68-FCC1-41DE-A10D-BCDB1744C221}" type="pres">
      <dgm:prSet presAssocID="{CD0A6665-9FEB-4D6A-BD93-169D026F937C}" presName="connectorText" presStyleLbl="sibTrans2D1" presStyleIdx="1" presStyleCnt="2"/>
      <dgm:spPr/>
      <dgm:t>
        <a:bodyPr/>
        <a:lstStyle/>
        <a:p>
          <a:endParaRPr lang="en-CA"/>
        </a:p>
      </dgm:t>
    </dgm:pt>
    <dgm:pt modelId="{6DE97032-DD84-416A-8570-F98E2B8D708D}" type="pres">
      <dgm:prSet presAssocID="{CD0A6665-9FEB-4D6A-BD93-169D026F937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69CAA17-1754-43E4-834E-9CD46BE826E7}" srcId="{CD0A6665-9FEB-4D6A-BD93-169D026F937C}" destId="{4D8E5517-4997-4D8D-B5E6-E7BC2A7E4522}" srcOrd="1" destOrd="0" parTransId="{2368879B-1057-432C-AE74-02DDF5D04431}" sibTransId="{76DF7171-ABD3-460F-88AC-F7B28B6649B1}"/>
    <dgm:cxn modelId="{CE303877-6D43-438C-8A8D-F184B4D829D3}" type="presOf" srcId="{CD0A6665-9FEB-4D6A-BD93-169D026F937C}" destId="{35581A00-CCE8-441A-8453-5C8F8C3C77E2}" srcOrd="0" destOrd="0" presId="urn:microsoft.com/office/officeart/2005/8/layout/equation2"/>
    <dgm:cxn modelId="{75DD2F1F-87A3-4CBE-80A7-DEB3FFED7300}" srcId="{CD0A6665-9FEB-4D6A-BD93-169D026F937C}" destId="{11A7B126-D592-435D-A637-351C918719B6}" srcOrd="0" destOrd="0" parTransId="{974E8262-3B4F-44D5-BDFF-8A0F39DFB7E4}" sibTransId="{C8018164-1716-4D17-A003-A5715D14AF41}"/>
    <dgm:cxn modelId="{1C5C7F7D-7C48-452E-9B7C-A48487D8219B}" type="presOf" srcId="{76DF7171-ABD3-460F-88AC-F7B28B6649B1}" destId="{04ADFE68-FCC1-41DE-A10D-BCDB1744C221}" srcOrd="1" destOrd="0" presId="urn:microsoft.com/office/officeart/2005/8/layout/equation2"/>
    <dgm:cxn modelId="{C12DB79C-2DD9-4BF0-BBBA-C4B1FA3B0707}" type="presOf" srcId="{11A7B126-D592-435D-A637-351C918719B6}" destId="{E07BD35B-F6D5-4480-BD5E-6CD5B37A68B1}" srcOrd="0" destOrd="0" presId="urn:microsoft.com/office/officeart/2005/8/layout/equation2"/>
    <dgm:cxn modelId="{57AB9DD9-0AEF-4F58-B1E9-C8BBC49818A4}" srcId="{CD0A6665-9FEB-4D6A-BD93-169D026F937C}" destId="{690C1C60-08E0-4347-9442-DE6D48299365}" srcOrd="2" destOrd="0" parTransId="{B2BE61EF-AF7A-49FA-8C8F-3745F7FB909F}" sibTransId="{9AC57689-78CB-4856-A00F-83A9290C0BAC}"/>
    <dgm:cxn modelId="{3F5F51DE-7954-43AF-A42E-00BBC5551D93}" type="presOf" srcId="{C8018164-1716-4D17-A003-A5715D14AF41}" destId="{F2685F96-5A6C-459C-8AA2-DDB68DC2F52D}" srcOrd="0" destOrd="0" presId="urn:microsoft.com/office/officeart/2005/8/layout/equation2"/>
    <dgm:cxn modelId="{7F9B0F6D-8E72-4BC0-A2A6-02164677001B}" type="presOf" srcId="{4D8E5517-4997-4D8D-B5E6-E7BC2A7E4522}" destId="{7C844EE1-83FC-47A0-91F1-DEA64AD5A2F7}" srcOrd="0" destOrd="0" presId="urn:microsoft.com/office/officeart/2005/8/layout/equation2"/>
    <dgm:cxn modelId="{CF2F29A8-CC21-43BD-8118-04C50AE936DB}" type="presOf" srcId="{690C1C60-08E0-4347-9442-DE6D48299365}" destId="{6DE97032-DD84-416A-8570-F98E2B8D708D}" srcOrd="0" destOrd="0" presId="urn:microsoft.com/office/officeart/2005/8/layout/equation2"/>
    <dgm:cxn modelId="{E3C2BCCE-61F9-4C64-8512-E79F54E01944}" type="presOf" srcId="{76DF7171-ABD3-460F-88AC-F7B28B6649B1}" destId="{1E2D02D1-E6FB-44BB-88CB-6AC970CD27EC}" srcOrd="0" destOrd="0" presId="urn:microsoft.com/office/officeart/2005/8/layout/equation2"/>
    <dgm:cxn modelId="{947D8465-CAC7-426B-8EA8-EC241A8F9B84}" type="presParOf" srcId="{35581A00-CCE8-441A-8453-5C8F8C3C77E2}" destId="{0EB775CE-72CD-4593-A3B3-C36FDCE30261}" srcOrd="0" destOrd="0" presId="urn:microsoft.com/office/officeart/2005/8/layout/equation2"/>
    <dgm:cxn modelId="{3635C782-CC50-4B74-B0A0-961653AF8F09}" type="presParOf" srcId="{0EB775CE-72CD-4593-A3B3-C36FDCE30261}" destId="{E07BD35B-F6D5-4480-BD5E-6CD5B37A68B1}" srcOrd="0" destOrd="0" presId="urn:microsoft.com/office/officeart/2005/8/layout/equation2"/>
    <dgm:cxn modelId="{B14E486F-F122-4B8F-9AAA-656AF07D1D73}" type="presParOf" srcId="{0EB775CE-72CD-4593-A3B3-C36FDCE30261}" destId="{C5FB5C42-98C2-44D0-AABD-B3242AEB77AD}" srcOrd="1" destOrd="0" presId="urn:microsoft.com/office/officeart/2005/8/layout/equation2"/>
    <dgm:cxn modelId="{B29C46B4-B7DE-4B13-B7F9-33FB198EC7BD}" type="presParOf" srcId="{0EB775CE-72CD-4593-A3B3-C36FDCE30261}" destId="{F2685F96-5A6C-459C-8AA2-DDB68DC2F52D}" srcOrd="2" destOrd="0" presId="urn:microsoft.com/office/officeart/2005/8/layout/equation2"/>
    <dgm:cxn modelId="{F596D6BB-A2A6-45A8-BC0A-5F7778A9E2CE}" type="presParOf" srcId="{0EB775CE-72CD-4593-A3B3-C36FDCE30261}" destId="{4E3BBED1-A5E6-419C-85AF-58BFCF037C0E}" srcOrd="3" destOrd="0" presId="urn:microsoft.com/office/officeart/2005/8/layout/equation2"/>
    <dgm:cxn modelId="{B32CD305-786F-4267-ABCF-A5AF6EA6CAF0}" type="presParOf" srcId="{0EB775CE-72CD-4593-A3B3-C36FDCE30261}" destId="{7C844EE1-83FC-47A0-91F1-DEA64AD5A2F7}" srcOrd="4" destOrd="0" presId="urn:microsoft.com/office/officeart/2005/8/layout/equation2"/>
    <dgm:cxn modelId="{B50D144D-DB9B-4A45-8D7D-BBC7183A7B53}" type="presParOf" srcId="{35581A00-CCE8-441A-8453-5C8F8C3C77E2}" destId="{1E2D02D1-E6FB-44BB-88CB-6AC970CD27EC}" srcOrd="1" destOrd="0" presId="urn:microsoft.com/office/officeart/2005/8/layout/equation2"/>
    <dgm:cxn modelId="{18223F8E-861B-43B9-80BF-1741CCDA6F3F}" type="presParOf" srcId="{1E2D02D1-E6FB-44BB-88CB-6AC970CD27EC}" destId="{04ADFE68-FCC1-41DE-A10D-BCDB1744C221}" srcOrd="0" destOrd="0" presId="urn:microsoft.com/office/officeart/2005/8/layout/equation2"/>
    <dgm:cxn modelId="{301B312D-B051-4574-9E66-D27DEB9EE867}" type="presParOf" srcId="{35581A00-CCE8-441A-8453-5C8F8C3C77E2}" destId="{6DE97032-DD84-416A-8570-F98E2B8D708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D35B-F6D5-4480-BD5E-6CD5B37A68B1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Patient-Centric Systems</a:t>
          </a:r>
        </a:p>
      </dsp:txBody>
      <dsp:txXfrm>
        <a:off x="1387203" y="242706"/>
        <a:ext cx="1166398" cy="1166398"/>
      </dsp:txXfrm>
    </dsp:sp>
    <dsp:sp modelId="{F2685F96-5A6C-459C-8AA2-DDB68DC2F52D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618851" y="2150469"/>
        <a:ext cx="703101" cy="225023"/>
      </dsp:txXfrm>
    </dsp:sp>
    <dsp:sp modelId="{7C844EE1-83FC-47A0-91F1-DEA64AD5A2F7}">
      <dsp:nvSpPr>
        <dsp:cNvPr id="0" name=""/>
        <dsp:cNvSpPr/>
      </dsp:nvSpPr>
      <dsp:spPr>
        <a:xfrm>
          <a:off x="1190600" y="2876426"/>
          <a:ext cx="1649536" cy="164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M&amp;E Systems</a:t>
          </a:r>
        </a:p>
        <a:p>
          <a:pPr lvl="0" algn="ctr">
            <a:spcBef>
              <a:spcPct val="0"/>
            </a:spcBef>
          </a:pPr>
          <a:endParaRPr lang="en-US" sz="1800" b="1" kern="1200" dirty="0"/>
        </a:p>
      </dsp:txBody>
      <dsp:txXfrm>
        <a:off x="1432169" y="3117995"/>
        <a:ext cx="1166398" cy="1166398"/>
      </dsp:txXfrm>
    </dsp:sp>
    <dsp:sp modelId="{1E2D02D1-E6FB-44BB-88CB-6AC970CD27EC}">
      <dsp:nvSpPr>
        <dsp:cNvPr id="0" name=""/>
        <dsp:cNvSpPr/>
      </dsp:nvSpPr>
      <dsp:spPr>
        <a:xfrm rot="21599432">
          <a:off x="3076326" y="1956515"/>
          <a:ext cx="500720" cy="61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076326" y="2079252"/>
        <a:ext cx="350504" cy="368177"/>
      </dsp:txXfrm>
    </dsp:sp>
    <dsp:sp modelId="{6DE97032-DD84-416A-8570-F98E2B8D708D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Integrated Health Information Systems</a:t>
          </a:r>
          <a:endParaRPr lang="en-US" sz="3600" kern="1200" dirty="0"/>
        </a:p>
      </dsp:txBody>
      <dsp:txXfrm>
        <a:off x="4268030" y="1096582"/>
        <a:ext cx="2332797" cy="2332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6CA3A-4931-4EF4-8676-FD550CA1ADC9}" type="datetimeFigureOut">
              <a:rPr lang="en-CA" smtClean="0"/>
              <a:t>2014-03-19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5DBAD-54BE-405E-A476-8884BBF41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76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supports feedback control on the industrial engineering impact of the eHealth infrastructure on the delivery of the health interventions.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9221-3EB0-4363-9B38-4D9EB75E202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eHealth infrastructure provides us</a:t>
            </a:r>
            <a:r>
              <a:rPr lang="en-CA" baseline="0" dirty="0" smtClean="0"/>
              <a:t> with a way to effect continuous improvement. </a:t>
            </a:r>
          </a:p>
          <a:p>
            <a:r>
              <a:rPr lang="en-CA" baseline="0" dirty="0" smtClean="0"/>
              <a:t>(Note the “Modify SOP” step… if we make a change, we operationalize it in the HIE… and the cycle repeats.)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following slides are intended to provide an “animation”. </a:t>
            </a:r>
          </a:p>
          <a:p>
            <a:endParaRPr lang="en-CA" dirty="0" smtClean="0"/>
          </a:p>
          <a:p>
            <a:r>
              <a:rPr lang="en-CA" dirty="0" smtClean="0"/>
              <a:t>This first slide shows the “health system” at left… supported by the HIE… and MOH-level management decisions made from the data (far</a:t>
            </a:r>
            <a:r>
              <a:rPr lang="en-CA" baseline="0" dirty="0" smtClean="0"/>
              <a:t> right).</a:t>
            </a:r>
          </a:p>
          <a:p>
            <a:r>
              <a:rPr lang="en-CA" baseline="0" dirty="0" smtClean="0"/>
              <a:t>The slide may be introduced by just following along the labels on the arrows (top right, top left, bottom left, bottom right).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But when aggregated, it also exerts feedforward control on the overall population health</a:t>
            </a:r>
            <a:r>
              <a:rPr lang="en-CA" baseline="0" dirty="0" smtClean="0"/>
              <a:t> – which is reflected in the HALE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9221-3EB0-4363-9B38-4D9EB75E202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And through employing SPC techniques, and big data analytics, the processes that improve the HALE are operationalized in a feedback loop. This creates a virtuous cycle; continuous quality improvement.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9221-3EB0-4363-9B38-4D9EB75E2025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It is worth emphasizing the importance of scale. </a:t>
            </a:r>
          </a:p>
          <a:p>
            <a:r>
              <a:rPr lang="en-CA" dirty="0" smtClean="0"/>
              <a:t>Our interoperability strategy</a:t>
            </a:r>
            <a:r>
              <a:rPr lang="en-CA" baseline="0" dirty="0" smtClean="0"/>
              <a:t> allows us to go to scale. And only thru scale do we actually “move the dial” on improving population health (the disjointed point solutions don’t do it). </a:t>
            </a:r>
          </a:p>
          <a:p>
            <a:r>
              <a:rPr lang="en-CA" baseline="0" dirty="0" smtClean="0"/>
              <a:t>It is also crucial to emphasize that our eHealth “meters the system”; this is how we get our M&amp;E.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following slides are intended to provide an “animation”. </a:t>
            </a:r>
          </a:p>
          <a:p>
            <a:endParaRPr lang="en-CA" dirty="0" smtClean="0"/>
          </a:p>
          <a:p>
            <a:r>
              <a:rPr lang="en-CA" dirty="0" smtClean="0"/>
              <a:t>This first slide shows the “health system” at left… supported by the HIE… and MOH-level management decisions made from the data (far</a:t>
            </a:r>
            <a:r>
              <a:rPr lang="en-CA" baseline="0" dirty="0" smtClean="0"/>
              <a:t> right).</a:t>
            </a:r>
          </a:p>
          <a:p>
            <a:r>
              <a:rPr lang="en-CA" baseline="0" dirty="0" smtClean="0"/>
              <a:t>The slide may be introduced by just following along the labels on the arrows (top right, top left, bottom left, bottom right).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eHealth applications support systematic</a:t>
            </a:r>
            <a:r>
              <a:rPr lang="en-CA" baseline="0" dirty="0" smtClean="0"/>
              <a:t> adherence to guideline-based care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Shared health records support care continuity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ability to compare actual care</a:t>
            </a:r>
            <a:r>
              <a:rPr lang="en-CA" baseline="0" dirty="0" smtClean="0"/>
              <a:t> activities to SOPs supports management (and monitoring).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ability to</a:t>
            </a:r>
            <a:r>
              <a:rPr lang="en-CA" baseline="0" dirty="0" smtClean="0"/>
              <a:t> generate population indicators from the eHealth transactions supports system-wide health and health system evaluation.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0024-20BE-41A1-A4EA-6E482C55C1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392" y="2647666"/>
            <a:ext cx="7772400" cy="144313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792" y="4090802"/>
            <a:ext cx="7714408" cy="154799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41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218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218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663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639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5663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9639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4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52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1721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392" y="2272916"/>
            <a:ext cx="7772400" cy="1443135"/>
          </a:xfrm>
        </p:spPr>
        <p:txBody>
          <a:bodyPr/>
          <a:lstStyle/>
          <a:p>
            <a:r>
              <a:rPr lang="en-CA" dirty="0" smtClean="0"/>
              <a:t>Operationalizing Guideline-based Care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792" y="3716052"/>
            <a:ext cx="7714408" cy="154799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Supporting  HIV, TB, Malaria, MNCH, chronic disease management, episodic and emergency care by leveraging re-usable eHealth “building blocks”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Role of eHealth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eHealth infrastructure, </a:t>
            </a:r>
            <a:r>
              <a:rPr lang="en-CA" b="1" u="sng" dirty="0" smtClean="0"/>
              <a:t>at scale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Supports care continuity over time and across different sites</a:t>
            </a:r>
          </a:p>
          <a:p>
            <a:pPr lvl="1"/>
            <a:r>
              <a:rPr lang="en-CA" dirty="0" smtClean="0"/>
              <a:t>Operationalizes guideline-based care</a:t>
            </a:r>
          </a:p>
          <a:p>
            <a:r>
              <a:rPr lang="en-CA" dirty="0" smtClean="0"/>
              <a:t>Health “transactions”:</a:t>
            </a:r>
          </a:p>
          <a:p>
            <a:pPr lvl="1"/>
            <a:r>
              <a:rPr lang="en-CA" dirty="0" smtClean="0"/>
              <a:t>Provide management metrics regarding care delivery</a:t>
            </a:r>
          </a:p>
          <a:p>
            <a:pPr lvl="1"/>
            <a:r>
              <a:rPr lang="en-CA" dirty="0" smtClean="0"/>
              <a:t>May be aggregated to generate population indicators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65321"/>
            <a:ext cx="240734" cy="4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414" y="2033958"/>
            <a:ext cx="879586" cy="6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326" y="3224628"/>
            <a:ext cx="340021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26" y="3224628"/>
            <a:ext cx="526674" cy="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791946"/>
            <a:ext cx="493532" cy="4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274403"/>
            <a:ext cx="256675" cy="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62300"/>
            <a:ext cx="678023" cy="4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81200" y="2817584"/>
            <a:ext cx="301233" cy="3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2165321"/>
            <a:ext cx="191242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838500"/>
            <a:ext cx="695183" cy="4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4350603"/>
            <a:ext cx="264335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6926" y="3300828"/>
            <a:ext cx="518616" cy="4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8726" y="3224628"/>
            <a:ext cx="214670" cy="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6818" y="3588603"/>
            <a:ext cx="1031382" cy="7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3315" y="3664803"/>
            <a:ext cx="347303" cy="5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18"/>
          <p:cNvSpPr/>
          <p:nvPr/>
        </p:nvSpPr>
        <p:spPr>
          <a:xfrm>
            <a:off x="3810000" y="2217003"/>
            <a:ext cx="27432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Pervasive eHealth Infrastructure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" y="1912203"/>
            <a:ext cx="3048000" cy="29718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666999" y="13026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800000" flipH="1">
            <a:off x="2667000" y="45030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5816873" y="13026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 flipH="1">
            <a:off x="5816874" y="42744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6781800" y="2369403"/>
            <a:ext cx="1295400" cy="1143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/>
                </a:solidFill>
              </a:rPr>
              <a:t>Modify SOP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250" y="4579203"/>
            <a:ext cx="136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eHealth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Transactional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8803"/>
            <a:ext cx="241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Financial, Management &amp;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Population 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Indicators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5379" y="964049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Standard Operating Procedures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83023" y="1418376"/>
            <a:ext cx="13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SOP-based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Interventions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 31"/>
          <p:cNvSpPr/>
          <p:nvPr/>
        </p:nvSpPr>
        <p:spPr>
          <a:xfrm>
            <a:off x="3810000" y="2217003"/>
            <a:ext cx="27432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Pervasive eHealth Infrastructure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65321"/>
            <a:ext cx="240734" cy="4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414" y="2033958"/>
            <a:ext cx="879586" cy="6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326" y="3224628"/>
            <a:ext cx="340021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26" y="3224628"/>
            <a:ext cx="526674" cy="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791946"/>
            <a:ext cx="493532" cy="4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274403"/>
            <a:ext cx="256675" cy="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62300"/>
            <a:ext cx="678023" cy="4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81200" y="2817584"/>
            <a:ext cx="301233" cy="3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2165321"/>
            <a:ext cx="191242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838500"/>
            <a:ext cx="695183" cy="4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4350603"/>
            <a:ext cx="264335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6926" y="3300828"/>
            <a:ext cx="518616" cy="4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8726" y="3224628"/>
            <a:ext cx="214670" cy="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6818" y="3588603"/>
            <a:ext cx="1031382" cy="7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3315" y="3664803"/>
            <a:ext cx="347303" cy="5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>
          <a:xfrm>
            <a:off x="381000" y="1912203"/>
            <a:ext cx="3048000" cy="29718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666999" y="13026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800000" flipH="1">
            <a:off x="2667000" y="45030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5816873" y="13026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 flipH="1">
            <a:off x="5816874" y="42744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6781800" y="2369403"/>
            <a:ext cx="1295400" cy="1143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/>
                </a:solidFill>
              </a:rPr>
              <a:t>Modify SOP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3023" y="1418376"/>
            <a:ext cx="13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SOP-based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Interventions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250" y="4579203"/>
            <a:ext cx="136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eHealth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Transactional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8803"/>
            <a:ext cx="241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Financial, Management &amp;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Population 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Indicators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5379" y="964049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Standard Operating Procedures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86000" y="838200"/>
            <a:ext cx="5943600" cy="1752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2855298" y="304800"/>
            <a:ext cx="476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Operationalize guideline-based care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65321"/>
            <a:ext cx="240734" cy="4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414" y="2033958"/>
            <a:ext cx="879586" cy="6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326" y="3224628"/>
            <a:ext cx="340021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26" y="3224628"/>
            <a:ext cx="526674" cy="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791946"/>
            <a:ext cx="493532" cy="4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274403"/>
            <a:ext cx="256675" cy="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62300"/>
            <a:ext cx="678023" cy="4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81200" y="2817584"/>
            <a:ext cx="301233" cy="3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2165321"/>
            <a:ext cx="191242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838500"/>
            <a:ext cx="695183" cy="4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4350603"/>
            <a:ext cx="264335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6926" y="3300828"/>
            <a:ext cx="518616" cy="4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8726" y="3224628"/>
            <a:ext cx="214670" cy="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6818" y="3588603"/>
            <a:ext cx="1031382" cy="7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3315" y="3664803"/>
            <a:ext cx="347303" cy="5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18"/>
          <p:cNvSpPr/>
          <p:nvPr/>
        </p:nvSpPr>
        <p:spPr>
          <a:xfrm>
            <a:off x="3810000" y="2217003"/>
            <a:ext cx="27432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Pervasive eHealth Infrastructure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" y="1912203"/>
            <a:ext cx="3048000" cy="2971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666999" y="13026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800000" flipH="1">
            <a:off x="2667000" y="45030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5816873" y="13026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 flipH="1">
            <a:off x="5816874" y="42744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6781800" y="2369403"/>
            <a:ext cx="1295400" cy="1143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/>
                </a:solidFill>
              </a:rPr>
              <a:t>Modify SOP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3023" y="1418376"/>
            <a:ext cx="13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SOP-based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Interventions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250" y="4579203"/>
            <a:ext cx="136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eHealth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Transactional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8803"/>
            <a:ext cx="241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Financial, Management &amp;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Population 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Indicators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5379" y="964049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Standard Operating Procedures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" y="4953000"/>
            <a:ext cx="285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Support care continuity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65321"/>
            <a:ext cx="240734" cy="4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414" y="2033958"/>
            <a:ext cx="879586" cy="6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326" y="3224628"/>
            <a:ext cx="340021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26" y="3224628"/>
            <a:ext cx="526674" cy="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791946"/>
            <a:ext cx="493532" cy="4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274403"/>
            <a:ext cx="256675" cy="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62300"/>
            <a:ext cx="678023" cy="4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81200" y="2817584"/>
            <a:ext cx="301233" cy="3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2165321"/>
            <a:ext cx="191242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838500"/>
            <a:ext cx="695183" cy="4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4350603"/>
            <a:ext cx="264335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6926" y="3300828"/>
            <a:ext cx="518616" cy="4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8726" y="3224628"/>
            <a:ext cx="214670" cy="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6818" y="3588603"/>
            <a:ext cx="1031382" cy="7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3315" y="3664803"/>
            <a:ext cx="347303" cy="5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18"/>
          <p:cNvSpPr/>
          <p:nvPr/>
        </p:nvSpPr>
        <p:spPr>
          <a:xfrm>
            <a:off x="3810000" y="2217003"/>
            <a:ext cx="27432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Pervasive eHealth Infrastructure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" y="1912203"/>
            <a:ext cx="3048000" cy="29718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666999" y="13026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800000" flipH="1">
            <a:off x="2667000" y="45030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5816873" y="13026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 flipH="1">
            <a:off x="5816874" y="42744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6781800" y="2369403"/>
            <a:ext cx="1295400" cy="1143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/>
                </a:solidFill>
              </a:rPr>
              <a:t>Modify SOP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3023" y="1418376"/>
            <a:ext cx="13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SOP-based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Interventions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250" y="4579203"/>
            <a:ext cx="136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eHealth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Transactional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8803"/>
            <a:ext cx="241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Financial, Management &amp;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Population 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Indicators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5379" y="964049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Standard Operating Procedures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86000" y="990600"/>
            <a:ext cx="3048000" cy="4724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2321898" y="5715000"/>
            <a:ext cx="301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Provide management metrics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65321"/>
            <a:ext cx="240734" cy="4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414" y="2033958"/>
            <a:ext cx="879586" cy="6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326" y="3224628"/>
            <a:ext cx="340021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26" y="3224628"/>
            <a:ext cx="526674" cy="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791946"/>
            <a:ext cx="493532" cy="4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274403"/>
            <a:ext cx="256675" cy="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62300"/>
            <a:ext cx="678023" cy="4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81200" y="2817584"/>
            <a:ext cx="301233" cy="3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2165321"/>
            <a:ext cx="191242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838500"/>
            <a:ext cx="695183" cy="4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4350603"/>
            <a:ext cx="264335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6926" y="3300828"/>
            <a:ext cx="518616" cy="4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8726" y="3224628"/>
            <a:ext cx="214670" cy="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6818" y="3588603"/>
            <a:ext cx="1031382" cy="7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3315" y="3664803"/>
            <a:ext cx="347303" cy="5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18"/>
          <p:cNvSpPr/>
          <p:nvPr/>
        </p:nvSpPr>
        <p:spPr>
          <a:xfrm>
            <a:off x="3810000" y="2217003"/>
            <a:ext cx="27432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Pervasive eHealth Infrastructure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" y="1912203"/>
            <a:ext cx="3048000" cy="29718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666999" y="13026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800000" flipH="1">
            <a:off x="2667000" y="45030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5816873" y="13026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 flipH="1">
            <a:off x="5816874" y="42744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6781800" y="2369403"/>
            <a:ext cx="1295400" cy="1143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/>
                </a:solidFill>
              </a:rPr>
              <a:t>Modify SOP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3023" y="1418376"/>
            <a:ext cx="13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SOP-based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Interventions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250" y="4579203"/>
            <a:ext cx="136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eHealth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Transactional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8803"/>
            <a:ext cx="241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Financial, Management &amp;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Population 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Indicators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5379" y="964049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Standard Operating Procedures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62200" y="3886200"/>
            <a:ext cx="6400800" cy="2133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2362200" y="6027003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Provide population indicators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65321"/>
            <a:ext cx="240734" cy="4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414" y="2033958"/>
            <a:ext cx="879586" cy="6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326" y="3224628"/>
            <a:ext cx="340021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26" y="3224628"/>
            <a:ext cx="526674" cy="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791946"/>
            <a:ext cx="493532" cy="4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274403"/>
            <a:ext cx="256675" cy="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62300"/>
            <a:ext cx="678023" cy="4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81200" y="2817584"/>
            <a:ext cx="301233" cy="3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2165321"/>
            <a:ext cx="191242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838500"/>
            <a:ext cx="695183" cy="4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4350603"/>
            <a:ext cx="264335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6926" y="3300828"/>
            <a:ext cx="518616" cy="4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8726" y="3224628"/>
            <a:ext cx="214670" cy="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6818" y="3588603"/>
            <a:ext cx="1031382" cy="7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3315" y="3664803"/>
            <a:ext cx="347303" cy="5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18"/>
          <p:cNvSpPr/>
          <p:nvPr/>
        </p:nvSpPr>
        <p:spPr>
          <a:xfrm>
            <a:off x="3810000" y="2217003"/>
            <a:ext cx="27432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Pervasive eHealth Infrastructure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" y="1912203"/>
            <a:ext cx="3048000" cy="29718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666999" y="13026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800000" flipH="1">
            <a:off x="2667000" y="45030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5816873" y="13026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 flipH="1">
            <a:off x="5816874" y="42744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6781800" y="2369403"/>
            <a:ext cx="1295400" cy="1143000"/>
          </a:xfrm>
          <a:prstGeom prst="diamond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/>
                </a:solidFill>
              </a:rPr>
              <a:t>Modify SOP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3023" y="1418376"/>
            <a:ext cx="13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SOP-based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Interventions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250" y="4579203"/>
            <a:ext cx="136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eHealth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Transactional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8803"/>
            <a:ext cx="241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Financial, Management &amp;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Population 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Indicators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5379" y="964049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Standard Operating Procedures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05400" y="685800"/>
            <a:ext cx="3581400" cy="5486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1066800" y="5486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dirty="0" smtClean="0">
                <a:solidFill>
                  <a:srgbClr val="FF0000"/>
                </a:solidFill>
              </a:rPr>
              <a:t>Support continuous improvement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65321"/>
            <a:ext cx="240734" cy="4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414" y="2033958"/>
            <a:ext cx="879586" cy="6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326" y="3224628"/>
            <a:ext cx="340021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26" y="3224628"/>
            <a:ext cx="526674" cy="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791946"/>
            <a:ext cx="493532" cy="4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274403"/>
            <a:ext cx="256675" cy="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62300"/>
            <a:ext cx="678023" cy="4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81200" y="2817584"/>
            <a:ext cx="301233" cy="3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2165321"/>
            <a:ext cx="191242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838500"/>
            <a:ext cx="695183" cy="4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4350603"/>
            <a:ext cx="264335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6926" y="3300828"/>
            <a:ext cx="518616" cy="4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8726" y="3224628"/>
            <a:ext cx="214670" cy="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6818" y="3588603"/>
            <a:ext cx="1031382" cy="7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3315" y="3664803"/>
            <a:ext cx="347303" cy="5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>
          <a:xfrm>
            <a:off x="381000" y="1912203"/>
            <a:ext cx="3048000" cy="29718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666999" y="13026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800000" flipH="1">
            <a:off x="2667000" y="4503003"/>
            <a:ext cx="2438400" cy="9144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5816873" y="13026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 flipH="1">
            <a:off x="5816874" y="4274403"/>
            <a:ext cx="1752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6781800" y="2369403"/>
            <a:ext cx="1295400" cy="1143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/>
                </a:solidFill>
              </a:rPr>
              <a:t>Modify SOP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250" y="4579203"/>
            <a:ext cx="136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eHealth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Transactional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8803"/>
            <a:ext cx="241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Financial, Management &amp;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Population Health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Indicators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5379" y="964049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Standard Operating Procedures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83023" y="1418376"/>
            <a:ext cx="13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SOP-based </a:t>
            </a:r>
          </a:p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Interventions</a:t>
            </a:r>
          </a:p>
        </p:txBody>
      </p:sp>
      <p:sp>
        <p:nvSpPr>
          <p:cNvPr id="31" name="Curved Up Arrow 30"/>
          <p:cNvSpPr/>
          <p:nvPr/>
        </p:nvSpPr>
        <p:spPr>
          <a:xfrm rot="10800000">
            <a:off x="76199" y="57144"/>
            <a:ext cx="8762999" cy="2378872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10800000" flipH="1" flipV="1">
            <a:off x="364327" y="4402927"/>
            <a:ext cx="8762999" cy="2378872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5486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dirty="0" smtClean="0">
                <a:solidFill>
                  <a:srgbClr val="FF0000"/>
                </a:solidFill>
              </a:rPr>
              <a:t>Support continuous improvement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35" name="Cloud 34"/>
          <p:cNvSpPr/>
          <p:nvPr/>
        </p:nvSpPr>
        <p:spPr>
          <a:xfrm>
            <a:off x="3810000" y="2217003"/>
            <a:ext cx="27432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Pervasive eHealth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745" y="2322220"/>
            <a:ext cx="836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What is the </a:t>
            </a:r>
            <a:r>
              <a:rPr lang="en-CA" sz="5400" u="sng" dirty="0" smtClean="0">
                <a:solidFill>
                  <a:schemeClr val="tx2"/>
                </a:solidFill>
                <a:latin typeface="Candara" pitchFamily="34" charset="0"/>
              </a:rPr>
              <a:t>health</a:t>
            </a:r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 impact of implementing eHealth?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next 15 minutes…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</a:rPr>
              <a:t>Why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eHealth</a:t>
            </a:r>
          </a:p>
          <a:p>
            <a:pPr lvl="1"/>
            <a:r>
              <a:rPr lang="en-CA" dirty="0" smtClean="0"/>
              <a:t>What is the </a:t>
            </a:r>
            <a:r>
              <a:rPr lang="en-CA" i="1" dirty="0" smtClean="0"/>
              <a:t>health</a:t>
            </a:r>
            <a:r>
              <a:rPr lang="en-CA" dirty="0" smtClean="0"/>
              <a:t> impact of eHealth?</a:t>
            </a:r>
          </a:p>
          <a:p>
            <a:r>
              <a:rPr lang="en-CA" b="1" u="sng" dirty="0" smtClean="0">
                <a:solidFill>
                  <a:srgbClr val="FF0000"/>
                </a:solidFill>
              </a:rPr>
              <a:t>What</a:t>
            </a:r>
            <a:r>
              <a:rPr lang="en-CA" dirty="0" smtClean="0"/>
              <a:t> eHealth</a:t>
            </a:r>
          </a:p>
          <a:p>
            <a:pPr lvl="1"/>
            <a:r>
              <a:rPr lang="en-CA" dirty="0" smtClean="0"/>
              <a:t>Which functions do we operationalize?</a:t>
            </a:r>
          </a:p>
          <a:p>
            <a:pPr lvl="1"/>
            <a:r>
              <a:rPr lang="en-CA" dirty="0" smtClean="0"/>
              <a:t>In what configurations?</a:t>
            </a:r>
          </a:p>
          <a:p>
            <a:r>
              <a:rPr lang="en-CA" b="1" u="sng" dirty="0" smtClean="0">
                <a:solidFill>
                  <a:srgbClr val="FF0000"/>
                </a:solidFill>
              </a:rPr>
              <a:t>How</a:t>
            </a:r>
            <a:r>
              <a:rPr lang="en-CA" dirty="0" smtClean="0"/>
              <a:t> eHealth…</a:t>
            </a:r>
          </a:p>
          <a:p>
            <a:pPr lvl="1"/>
            <a:r>
              <a:rPr lang="en-CA" dirty="0" smtClean="0"/>
              <a:t>Shaun will introduce </a:t>
            </a:r>
            <a:r>
              <a:rPr lang="en-CA" dirty="0" err="1" smtClean="0"/>
              <a:t>OpenHIE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75" y="1902500"/>
            <a:ext cx="8529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eHealth affords us a way to exert process control on the health system to optimize </a:t>
            </a:r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for “health </a:t>
            </a:r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production”.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9098" y="1872520"/>
            <a:ext cx="7685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What do I need the eHealth to do?</a:t>
            </a:r>
          </a:p>
        </p:txBody>
      </p:sp>
      <p:pic>
        <p:nvPicPr>
          <p:cNvPr id="3" name="Picture 2" descr="stick_figure_shrugging_500_clr_99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593" y="3352292"/>
            <a:ext cx="1307079" cy="26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Requirements…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An analysis was made of WHO’s current published care guidelines for: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HIV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Malaria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TB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Antenatal care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Emergency care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Public health emergency response</a:t>
            </a:r>
          </a:p>
          <a:p>
            <a:pPr marL="514350" indent="-514350"/>
            <a:r>
              <a:rPr lang="en-CA" dirty="0" smtClean="0"/>
              <a:t>There are common tasks/processes which appear in multiple care workflows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Processes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34F48E-A456-4E2F-B17E-509464F7A050}" type="slidenum">
              <a:rPr lang="en-CA" smtClean="0"/>
              <a:pPr/>
              <a:t>23</a:t>
            </a:fld>
            <a:endParaRPr lang="en-CA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71056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8644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1336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30044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767389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4976" y="2814623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739844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4495800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001896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403860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0" y="5410200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3886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2749244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2706496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4600" y="5029200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Integrated Care Pathways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guideline-based workflow patterns arising from the analysis may be described using Integrated Care Pathway (ICP) diagrams</a:t>
            </a:r>
          </a:p>
          <a:p>
            <a:r>
              <a:rPr lang="en-CA" dirty="0" smtClean="0"/>
              <a:t>ICPs describe high level, person-centric care workflows that may be long-running and cross institutional boundaries</a:t>
            </a:r>
          </a:p>
          <a:p>
            <a:r>
              <a:rPr lang="en-CA" dirty="0" smtClean="0"/>
              <a:t>An ICP may be documented using rudimentary graphical primitives from the Business Process Modeling Notation (BPMN)</a:t>
            </a:r>
            <a:endParaRPr lang="en-CA" dirty="0"/>
          </a:p>
        </p:txBody>
      </p:sp>
      <p:sp>
        <p:nvSpPr>
          <p:cNvPr id="4" name="Flowchart: Decision 3"/>
          <p:cNvSpPr/>
          <p:nvPr/>
        </p:nvSpPr>
        <p:spPr>
          <a:xfrm>
            <a:off x="5687765" y="596277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68165" y="6038975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54165" y="6038975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953220"/>
            <a:ext cx="686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chemeClr val="tx2"/>
                </a:solidFill>
              </a:rPr>
              <a:t>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595" y="5953220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chemeClr val="tx2"/>
                </a:solidFill>
              </a:rPr>
              <a:t>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8765" y="5953220"/>
            <a:ext cx="200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chemeClr val="tx2"/>
                </a:solidFill>
              </a:rPr>
              <a:t>Decision /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Negative HIV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A client arrives at a VCT clinic to be tested for HIV</a:t>
            </a:r>
          </a:p>
          <a:p>
            <a:r>
              <a:rPr lang="en-CA" dirty="0" smtClean="0"/>
              <a:t>Pretest counselling is done; consent is obtained to conduct the tests</a:t>
            </a:r>
          </a:p>
          <a:p>
            <a:r>
              <a:rPr lang="en-CA" dirty="0" smtClean="0"/>
              <a:t>HIV “quick tests” and other tests are performed as per the WHO’s 3ILPMS guidelines</a:t>
            </a:r>
          </a:p>
          <a:p>
            <a:r>
              <a:rPr lang="en-CA" dirty="0" smtClean="0"/>
              <a:t>The results of the HIV quick tests are negative</a:t>
            </a:r>
          </a:p>
          <a:p>
            <a:r>
              <a:rPr lang="en-CA" dirty="0" smtClean="0"/>
              <a:t>The client is not enrolled in the HIV care programme (ICP: start to end)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2971800" y="381000"/>
            <a:ext cx="1295400" cy="304800"/>
          </a:xfrm>
          <a:prstGeom prst="wedgeRoundRectCallout">
            <a:avLst>
              <a:gd name="adj1" fmla="val -67735"/>
              <a:gd name="adj2" fmla="val -369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Care-seeking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629400" y="13716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48000" y="4191000"/>
            <a:ext cx="1295400" cy="304800"/>
          </a:xfrm>
          <a:prstGeom prst="wedgeRoundRectCallout">
            <a:avLst>
              <a:gd name="adj1" fmla="val -67734"/>
              <a:gd name="adj2" fmla="val -247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HIV positive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990600" y="5181600"/>
            <a:ext cx="1295400" cy="533400"/>
          </a:xfrm>
          <a:prstGeom prst="wedgeRoundRectCallout">
            <a:avLst>
              <a:gd name="adj1" fmla="val 53905"/>
              <a:gd name="adj2" fmla="val 977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enrolled in HIV programme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4572000" y="2362200"/>
            <a:ext cx="1447800" cy="381000"/>
          </a:xfrm>
          <a:prstGeom prst="wedgeRoundRectCallout">
            <a:avLst>
              <a:gd name="adj1" fmla="val -6301"/>
              <a:gd name="adj2" fmla="val 1011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HIV test; other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Positive HIV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A client arrives at a VCT clinic to be tested for HIV</a:t>
            </a:r>
          </a:p>
          <a:p>
            <a:r>
              <a:rPr lang="en-CA" dirty="0" smtClean="0"/>
              <a:t>Pretest counselling is done; consent is obtained to conduct the test</a:t>
            </a:r>
          </a:p>
          <a:p>
            <a:r>
              <a:rPr lang="en-CA" dirty="0" smtClean="0"/>
              <a:t>HIV “quick tests” and other tests are performed as per the 3ILPMS protocol</a:t>
            </a:r>
          </a:p>
          <a:p>
            <a:r>
              <a:rPr lang="en-CA" dirty="0" smtClean="0"/>
              <a:t>The results of the tests are positive; post-test counselling is provided</a:t>
            </a:r>
          </a:p>
          <a:p>
            <a:r>
              <a:rPr lang="en-CA" dirty="0" smtClean="0"/>
              <a:t>As per guidelines, the client is immediately put on ART</a:t>
            </a:r>
          </a:p>
          <a:p>
            <a:r>
              <a:rPr lang="en-CA" dirty="0" smtClean="0"/>
              <a:t>The client is enrolled in the HIV programme and will receive ongoing guideline-based care (ICP: start, loop)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155962"/>
            <a:ext cx="1295400" cy="533400"/>
          </a:xfrm>
          <a:prstGeom prst="wedgeRoundRectCallout">
            <a:avLst>
              <a:gd name="adj1" fmla="val 46972"/>
              <a:gd name="adj2" fmla="val 90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Enrolled in HIV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715000" y="3657600"/>
            <a:ext cx="1295400" cy="304800"/>
          </a:xfrm>
          <a:prstGeom prst="wedgeRoundRectCallout">
            <a:avLst>
              <a:gd name="adj1" fmla="val -1557"/>
              <a:gd name="adj2" fmla="val 102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Prescribe ART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2971800" y="304800"/>
            <a:ext cx="1295400" cy="304800"/>
          </a:xfrm>
          <a:prstGeom prst="wedgeRoundRectCallout">
            <a:avLst>
              <a:gd name="adj1" fmla="val -67735"/>
              <a:gd name="adj2" fmla="val -369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Care-seeking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629400" y="13716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2819400" y="4724400"/>
            <a:ext cx="1295400" cy="304800"/>
          </a:xfrm>
          <a:prstGeom prst="wedgeRoundRectCallout">
            <a:avLst>
              <a:gd name="adj1" fmla="val -59541"/>
              <a:gd name="adj2" fmla="val -1399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HIV positive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4572000" y="2362200"/>
            <a:ext cx="1447800" cy="381000"/>
          </a:xfrm>
          <a:prstGeom prst="wedgeRoundRectCallout">
            <a:avLst>
              <a:gd name="adj1" fmla="val -6301"/>
              <a:gd name="adj2" fmla="val 1011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HIV test; other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HIV Care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client receives HIV care management reminders</a:t>
            </a:r>
          </a:p>
          <a:p>
            <a:r>
              <a:rPr lang="en-CA" dirty="0" smtClean="0"/>
              <a:t>The client attends a regular follow-up visit</a:t>
            </a:r>
          </a:p>
          <a:p>
            <a:r>
              <a:rPr lang="en-CA" dirty="0" smtClean="0"/>
              <a:t>Lab tests are performed as per guidelines</a:t>
            </a:r>
          </a:p>
          <a:p>
            <a:r>
              <a:rPr lang="en-CA" dirty="0" smtClean="0"/>
              <a:t>Based on the test results, the medication regime (and, potentially, the care plan) is adjusted, as per guidelines</a:t>
            </a:r>
          </a:p>
          <a:p>
            <a:r>
              <a:rPr lang="en-CA" dirty="0" smtClean="0"/>
              <a:t>The client’s ongoing care management, including reminders, reflects any changes to the care plan (ICP: loop)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745" y="2322220"/>
            <a:ext cx="836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What is the </a:t>
            </a:r>
            <a:r>
              <a:rPr lang="en-CA" sz="5400" u="sng" dirty="0" smtClean="0">
                <a:solidFill>
                  <a:schemeClr val="tx2"/>
                </a:solidFill>
                <a:latin typeface="Candara" pitchFamily="34" charset="0"/>
              </a:rPr>
              <a:t>health</a:t>
            </a:r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 impact of implementing eHealth?</a:t>
            </a:r>
          </a:p>
        </p:txBody>
      </p:sp>
      <p:pic>
        <p:nvPicPr>
          <p:cNvPr id="5" name="Picture 4" descr="stick_figure_shrugging_500_clr_99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3113" y="3906922"/>
            <a:ext cx="1307079" cy="26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181600"/>
            <a:ext cx="1295400" cy="533400"/>
          </a:xfrm>
          <a:prstGeom prst="wedgeRoundRectCallout">
            <a:avLst>
              <a:gd name="adj1" fmla="val 46972"/>
              <a:gd name="adj2" fmla="val 90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Active in HIV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791200" y="3657600"/>
            <a:ext cx="1295400" cy="304800"/>
          </a:xfrm>
          <a:prstGeom prst="wedgeRoundRectCallout">
            <a:avLst>
              <a:gd name="adj1" fmla="val -1557"/>
              <a:gd name="adj2" fmla="val 102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Adjust medications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6629400" y="13716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2819400" y="4724400"/>
            <a:ext cx="1295400" cy="381000"/>
          </a:xfrm>
          <a:prstGeom prst="wedgeRoundRectCallout">
            <a:avLst>
              <a:gd name="adj1" fmla="val -59541"/>
              <a:gd name="adj2" fmla="val -1399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Adjust care plan, if necessary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4800600" y="2362200"/>
            <a:ext cx="1295400" cy="381000"/>
          </a:xfrm>
          <a:prstGeom prst="wedgeRoundRectCallout">
            <a:avLst>
              <a:gd name="adj1" fmla="val -16684"/>
              <a:gd name="adj2" fmla="val 968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CD4; viral load; other tests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1143000" y="2590800"/>
            <a:ext cx="838200" cy="381000"/>
          </a:xfrm>
          <a:prstGeom prst="wedgeRoundRectCallout">
            <a:avLst>
              <a:gd name="adj1" fmla="val -58912"/>
              <a:gd name="adj2" fmla="val 36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ART Refill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client receives HIV care management reminders</a:t>
            </a:r>
          </a:p>
          <a:p>
            <a:r>
              <a:rPr lang="en-CA" dirty="0" smtClean="0"/>
              <a:t>The client attends a regular follow-up visit</a:t>
            </a:r>
          </a:p>
          <a:p>
            <a:r>
              <a:rPr lang="en-CA" dirty="0" smtClean="0"/>
              <a:t>Guideline-based care is delivered; clinical observations are recorded</a:t>
            </a:r>
          </a:p>
          <a:p>
            <a:r>
              <a:rPr lang="en-CA" dirty="0" smtClean="0"/>
              <a:t>ART medications are refilled</a:t>
            </a:r>
          </a:p>
          <a:p>
            <a:r>
              <a:rPr lang="en-CA" dirty="0" smtClean="0"/>
              <a:t>The client’s ongoing care management, including reminders, reflects the care plan (ICP: loop)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181600"/>
            <a:ext cx="1295400" cy="533400"/>
          </a:xfrm>
          <a:prstGeom prst="wedgeRoundRectCallout">
            <a:avLst>
              <a:gd name="adj1" fmla="val 46972"/>
              <a:gd name="adj2" fmla="val 90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Active in HIV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791200" y="3657600"/>
            <a:ext cx="1295400" cy="304800"/>
          </a:xfrm>
          <a:prstGeom prst="wedgeRoundRectCallout">
            <a:avLst>
              <a:gd name="adj1" fmla="val -1557"/>
              <a:gd name="adj2" fmla="val 102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Refill ART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6629400" y="14478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4724400" y="2514600"/>
            <a:ext cx="1295400" cy="304800"/>
          </a:xfrm>
          <a:prstGeom prst="wedgeRoundRectCallout">
            <a:avLst>
              <a:gd name="adj1" fmla="val -16684"/>
              <a:gd name="adj2" fmla="val 968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 lab test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1177184" y="2642076"/>
            <a:ext cx="838200" cy="381000"/>
          </a:xfrm>
          <a:prstGeom prst="wedgeRoundRectCallout">
            <a:avLst>
              <a:gd name="adj1" fmla="val -58912"/>
              <a:gd name="adj2" fmla="val 36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Loss to Follow-up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HIV care management reminders are sent</a:t>
            </a:r>
          </a:p>
          <a:p>
            <a:r>
              <a:rPr lang="en-CA" dirty="0" smtClean="0"/>
              <a:t>The client does not attend follow-up visits</a:t>
            </a:r>
          </a:p>
          <a:p>
            <a:r>
              <a:rPr lang="en-CA" dirty="0" smtClean="0"/>
              <a:t>Based on decision processes, the client is determined as “lost to follow-up” and removed from the HIV care programme (ICP: end)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Rounded Rectangular Callout 56"/>
          <p:cNvSpPr/>
          <p:nvPr/>
        </p:nvSpPr>
        <p:spPr>
          <a:xfrm>
            <a:off x="1371600" y="2514600"/>
            <a:ext cx="838200" cy="381000"/>
          </a:xfrm>
          <a:prstGeom prst="wedgeRoundRectCallout">
            <a:avLst>
              <a:gd name="adj1" fmla="val -76445"/>
              <a:gd name="adj2" fmla="val 729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Loss to 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Death from HIV/AIDS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very ill client presents at a facility</a:t>
            </a:r>
          </a:p>
          <a:p>
            <a:r>
              <a:rPr lang="en-CA" dirty="0" smtClean="0"/>
              <a:t>Based on initial assessments, the client’s care is escalated</a:t>
            </a:r>
          </a:p>
          <a:p>
            <a:r>
              <a:rPr lang="en-CA" dirty="0" smtClean="0"/>
              <a:t>The client dies while in an acute care facility and is discharged dead</a:t>
            </a:r>
          </a:p>
          <a:p>
            <a:r>
              <a:rPr lang="en-CA" dirty="0" smtClean="0"/>
              <a:t>The client is removed from the active HIV care management programme (ICP: start to end)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99" name="Straight Arrow Connector 198"/>
          <p:cNvCxnSpPr>
            <a:stCxn id="178" idx="0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2743200" y="4419600"/>
            <a:ext cx="1447800" cy="533400"/>
          </a:xfrm>
          <a:prstGeom prst="wedgeRoundRectCallout">
            <a:avLst>
              <a:gd name="adj1" fmla="val -51977"/>
              <a:gd name="adj2" fmla="val 8392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Patient discharged from hospital dead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2971800" y="304800"/>
            <a:ext cx="1295400" cy="304800"/>
          </a:xfrm>
          <a:prstGeom prst="wedgeRoundRectCallout">
            <a:avLst>
              <a:gd name="adj1" fmla="val -67735"/>
              <a:gd name="adj2" fmla="val -369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Care-seeking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6629400" y="14478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Escalate care</a:t>
            </a:r>
          </a:p>
        </p:txBody>
      </p:sp>
      <p:sp>
        <p:nvSpPr>
          <p:cNvPr id="61" name="Oval 60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Example: Directly-observed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client receives TB care management reminders</a:t>
            </a:r>
          </a:p>
          <a:p>
            <a:r>
              <a:rPr lang="en-CA" dirty="0" smtClean="0"/>
              <a:t>The client attends a follow-up visit as per the care plan</a:t>
            </a:r>
          </a:p>
          <a:p>
            <a:r>
              <a:rPr lang="en-CA" dirty="0" smtClean="0"/>
              <a:t>Guideline-based care is provided</a:t>
            </a:r>
          </a:p>
          <a:p>
            <a:r>
              <a:rPr lang="en-CA" dirty="0" smtClean="0"/>
              <a:t>The client’s TB drugs are directly administered</a:t>
            </a:r>
          </a:p>
          <a:p>
            <a:r>
              <a:rPr lang="en-CA" dirty="0" smtClean="0"/>
              <a:t>The client’s ongoing care management, including reminders, reflects progress in the therapy as per DOTS protocols (ICP: loop)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257800"/>
            <a:ext cx="1295400" cy="381000"/>
          </a:xfrm>
          <a:prstGeom prst="wedgeRoundRectCallout">
            <a:avLst>
              <a:gd name="adj1" fmla="val 44993"/>
              <a:gd name="adj2" fmla="val 130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Active in TB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2971800" y="3124200"/>
            <a:ext cx="1905000" cy="533400"/>
          </a:xfrm>
          <a:prstGeom prst="wedgeRoundRectCallout">
            <a:avLst>
              <a:gd name="adj1" fmla="val 50606"/>
              <a:gd name="adj2" fmla="val 92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Record clinical observations; administer directly-observed therapy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1219200" y="2590800"/>
            <a:ext cx="838200" cy="381000"/>
          </a:xfrm>
          <a:prstGeom prst="wedgeRoundRectCallout">
            <a:avLst>
              <a:gd name="adj1" fmla="val -66049"/>
              <a:gd name="adj2" fmla="val 544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Example: IMCI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mother brings a sick child into a clinic</a:t>
            </a:r>
          </a:p>
          <a:p>
            <a:r>
              <a:rPr lang="en-CA" dirty="0" smtClean="0"/>
              <a:t>The initial (triage) assessment is made</a:t>
            </a:r>
          </a:p>
          <a:p>
            <a:r>
              <a:rPr lang="en-CA" dirty="0" smtClean="0"/>
              <a:t>Clinical readings are taken and care is given based on the IMCI </a:t>
            </a:r>
            <a:r>
              <a:rPr lang="en-CA" dirty="0" err="1" smtClean="0"/>
              <a:t>Chartbook</a:t>
            </a:r>
            <a:r>
              <a:rPr lang="en-CA" dirty="0" smtClean="0"/>
              <a:t>, including immunizations and counselling of the mother regarding ongoing care at home</a:t>
            </a:r>
          </a:p>
          <a:p>
            <a:r>
              <a:rPr lang="en-CA" dirty="0" smtClean="0"/>
              <a:t>ORS are given to the mother to be administered to the child at home</a:t>
            </a:r>
          </a:p>
          <a:p>
            <a:r>
              <a:rPr lang="en-CA" dirty="0" smtClean="0"/>
              <a:t>A follow-up visit is scheduled as per the guidelines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3131403"/>
            <a:ext cx="14478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Population</a:t>
            </a:r>
          </a:p>
          <a:p>
            <a:pPr algn="ctr"/>
            <a:r>
              <a:rPr lang="en-CA" dirty="0" smtClean="0">
                <a:solidFill>
                  <a:schemeClr val="tx2"/>
                </a:solidFill>
              </a:rPr>
              <a:t>Health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578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Health Interventions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675" y="1581090"/>
            <a:ext cx="180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Operationalizes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019800"/>
            <a:ext cx="68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Yield</a:t>
            </a:r>
          </a:p>
        </p:txBody>
      </p:sp>
      <p:sp>
        <p:nvSpPr>
          <p:cNvPr id="7" name="Curved Down Arrow 6"/>
          <p:cNvSpPr/>
          <p:nvPr/>
        </p:nvSpPr>
        <p:spPr>
          <a:xfrm flipH="1">
            <a:off x="2209800" y="1988403"/>
            <a:ext cx="23622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1905000" y="3969601"/>
            <a:ext cx="6096000" cy="2050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5220" y="40051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 smtClean="0">
                <a:solidFill>
                  <a:srgbClr val="FF0000"/>
                </a:solidFill>
              </a:rPr>
              <a:t>Person-centric transactional 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0880" y="2376031"/>
            <a:ext cx="189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Population-level health metrics</a:t>
            </a:r>
          </a:p>
        </p:txBody>
      </p:sp>
      <p:sp>
        <p:nvSpPr>
          <p:cNvPr id="11" name="Right Bracket 10"/>
          <p:cNvSpPr/>
          <p:nvPr/>
        </p:nvSpPr>
        <p:spPr>
          <a:xfrm>
            <a:off x="5212968" y="3979492"/>
            <a:ext cx="228600" cy="685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Bracket 11"/>
          <p:cNvSpPr/>
          <p:nvPr/>
        </p:nvSpPr>
        <p:spPr>
          <a:xfrm flipH="1">
            <a:off x="6858000" y="2353654"/>
            <a:ext cx="228600" cy="685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>
            <a:stCxn id="11" idx="2"/>
            <a:endCxn id="12" idx="2"/>
          </p:cNvCxnSpPr>
          <p:nvPr/>
        </p:nvCxnSpPr>
        <p:spPr>
          <a:xfrm flipV="1">
            <a:off x="5441568" y="2696554"/>
            <a:ext cx="1416432" cy="162583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6200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eHealth Infrastructure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15" name="Flowchart: Summing Junction 14"/>
          <p:cNvSpPr/>
          <p:nvPr/>
        </p:nvSpPr>
        <p:spPr>
          <a:xfrm>
            <a:off x="6001049" y="838200"/>
            <a:ext cx="381000" cy="381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Elbow Connector 19"/>
          <p:cNvCxnSpPr>
            <a:stCxn id="10" idx="0"/>
            <a:endCxn id="15" idx="6"/>
          </p:cNvCxnSpPr>
          <p:nvPr/>
        </p:nvCxnSpPr>
        <p:spPr>
          <a:xfrm rot="16200000" flipV="1">
            <a:off x="6407462" y="1003288"/>
            <a:ext cx="1347331" cy="1398156"/>
          </a:xfrm>
          <a:prstGeom prst="bentConnector2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05400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Elbow Connector 19"/>
          <p:cNvCxnSpPr>
            <a:stCxn id="15" idx="2"/>
            <a:endCxn id="17" idx="0"/>
          </p:cNvCxnSpPr>
          <p:nvPr/>
        </p:nvCxnSpPr>
        <p:spPr>
          <a:xfrm rot="10800000" flipV="1">
            <a:off x="5181601" y="1028700"/>
            <a:ext cx="819449" cy="2053484"/>
          </a:xfrm>
          <a:prstGeom prst="bentConnector2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00200" y="3886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Elbow Connector 19"/>
          <p:cNvCxnSpPr>
            <a:stCxn id="19" idx="2"/>
            <a:endCxn id="9" idx="2"/>
          </p:cNvCxnSpPr>
          <p:nvPr/>
        </p:nvCxnSpPr>
        <p:spPr>
          <a:xfrm rot="16200000" flipH="1">
            <a:off x="2726580" y="2912220"/>
            <a:ext cx="689061" cy="2789420"/>
          </a:xfrm>
          <a:prstGeom prst="bentConnector3">
            <a:avLst>
              <a:gd name="adj1" fmla="val 207141"/>
            </a:avLst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953000"/>
            <a:ext cx="115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Generate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9184" y="457200"/>
            <a:ext cx="8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Inform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6604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Elbow Connector 19"/>
          <p:cNvCxnSpPr>
            <a:stCxn id="15" idx="2"/>
            <a:endCxn id="23" idx="0"/>
          </p:cNvCxnSpPr>
          <p:nvPr/>
        </p:nvCxnSpPr>
        <p:spPr>
          <a:xfrm rot="10800000" flipV="1">
            <a:off x="1682805" y="1028700"/>
            <a:ext cx="4318245" cy="2053484"/>
          </a:xfrm>
          <a:prstGeom prst="bentConnector2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2971800" y="2819400"/>
            <a:ext cx="1905000" cy="533400"/>
          </a:xfrm>
          <a:prstGeom prst="wedgeRoundRectCallout">
            <a:avLst>
              <a:gd name="adj1" fmla="val 52849"/>
              <a:gd name="adj2" fmla="val 1340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Record clinical observations; administer immunizations;</a:t>
            </a:r>
          </a:p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counsel mother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7467600" y="3200400"/>
            <a:ext cx="1295400" cy="304800"/>
          </a:xfrm>
          <a:prstGeom prst="wedgeRoundRectCallout">
            <a:avLst>
              <a:gd name="adj1" fmla="val -43637"/>
              <a:gd name="adj2" fmla="val 1396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Dispense ORS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85800" y="5105400"/>
            <a:ext cx="1905000" cy="304800"/>
          </a:xfrm>
          <a:prstGeom prst="wedgeRoundRectCallout">
            <a:avLst>
              <a:gd name="adj1" fmla="val 42083"/>
              <a:gd name="adj2" fmla="val 2237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Schedule follow-up visit</a:t>
            </a:r>
          </a:p>
        </p:txBody>
      </p:sp>
      <p:cxnSp>
        <p:nvCxnSpPr>
          <p:cNvPr id="33" name="Straight Arrow Connector 32"/>
          <p:cNvCxnSpPr>
            <a:stCxn id="178" idx="1"/>
            <a:endCxn id="34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Example: MNCH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A community health worker (CHW) receives client visit reminders on her mobile phone</a:t>
            </a:r>
          </a:p>
          <a:p>
            <a:r>
              <a:rPr lang="en-CA" dirty="0" smtClean="0"/>
              <a:t>The CHW meets with a pregnant woman in her village</a:t>
            </a:r>
          </a:p>
          <a:p>
            <a:r>
              <a:rPr lang="en-CA" dirty="0" smtClean="0"/>
              <a:t>Basic observations are recorded as per the maternal care guidelines; these update the pregnant woman’s ANC record</a:t>
            </a:r>
          </a:p>
          <a:p>
            <a:r>
              <a:rPr lang="en-CA" dirty="0" smtClean="0"/>
              <a:t>NOTE: the CHW is compensated with “airtime” using a performance-based financing (PBF) scheme; the scheme leverages ANC records logged by the CHW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429000" y="5334000"/>
            <a:ext cx="10668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6060978" y="5334000"/>
            <a:ext cx="1008529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143000" y="5257800"/>
            <a:ext cx="1447800" cy="381000"/>
          </a:xfrm>
          <a:prstGeom prst="wedgeRoundRectCallout">
            <a:avLst>
              <a:gd name="adj1" fmla="val 44993"/>
              <a:gd name="adj2" fmla="val 130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Woman is active in MNCH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48000" y="3352800"/>
            <a:ext cx="1905000" cy="381000"/>
          </a:xfrm>
          <a:prstGeom prst="wedgeRoundRectCallout">
            <a:avLst>
              <a:gd name="adj1" fmla="val 50606"/>
              <a:gd name="adj2" fmla="val 92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Record clinical observations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1295400" y="2590800"/>
            <a:ext cx="1295400" cy="381000"/>
          </a:xfrm>
          <a:prstGeom prst="wedgeRoundRectCallout">
            <a:avLst>
              <a:gd name="adj1" fmla="val -66049"/>
              <a:gd name="adj2" fmla="val 544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CHW follow-up reminder</a:t>
            </a:r>
          </a:p>
        </p:txBody>
      </p:sp>
      <p:sp>
        <p:nvSpPr>
          <p:cNvPr id="36" name="Curved Down Arrow 35"/>
          <p:cNvSpPr/>
          <p:nvPr/>
        </p:nvSpPr>
        <p:spPr>
          <a:xfrm>
            <a:off x="4292838" y="4868254"/>
            <a:ext cx="2057400" cy="6096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7086600" y="5105400"/>
            <a:ext cx="6096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PBF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Example: Injury (emergency)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First responders arrive at a road accident</a:t>
            </a:r>
          </a:p>
          <a:p>
            <a:r>
              <a:rPr lang="en-CA" dirty="0" smtClean="0"/>
              <a:t>The patient is transported to hospital</a:t>
            </a:r>
          </a:p>
          <a:p>
            <a:r>
              <a:rPr lang="en-CA" dirty="0" smtClean="0"/>
              <a:t>The patient is discharged from hospital and scheduled for follow-up care by a visiting home nurse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143000" y="5257800"/>
            <a:ext cx="1447800" cy="381000"/>
          </a:xfrm>
          <a:prstGeom prst="wedgeRoundRectCallout">
            <a:avLst>
              <a:gd name="adj1" fmla="val 44993"/>
              <a:gd name="adj2" fmla="val 130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Patient is scheduled for follow-up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Emergency care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30908" y="440108"/>
            <a:ext cx="1549638" cy="381000"/>
          </a:xfrm>
          <a:prstGeom prst="wedgeRoundRectCallout">
            <a:avLst>
              <a:gd name="adj1" fmla="val -70025"/>
              <a:gd name="adj2" fmla="val -566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First responders arrive on scene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Example: Injury (ambulatory)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An injured person arrives at a clinic (e.g. rusty nail puncture through the foot; bleeding)</a:t>
            </a:r>
          </a:p>
          <a:p>
            <a:r>
              <a:rPr lang="en-CA" dirty="0" smtClean="0"/>
              <a:t>Urgent care is provided as per guidelines (e.g. tetanus shot)</a:t>
            </a:r>
          </a:p>
          <a:p>
            <a:r>
              <a:rPr lang="en-CA" dirty="0" smtClean="0"/>
              <a:t>A medicated cream is dispensed and the patient is instructed regarding application at home</a:t>
            </a:r>
          </a:p>
          <a:p>
            <a:r>
              <a:rPr lang="en-CA" dirty="0" smtClean="0"/>
              <a:t>The patient is discharged; no follow-up is scheduled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838200" y="5334000"/>
            <a:ext cx="1447800" cy="381000"/>
          </a:xfrm>
          <a:prstGeom prst="wedgeRoundRectCallout">
            <a:avLst>
              <a:gd name="adj1" fmla="val 56798"/>
              <a:gd name="adj2" fmla="val 1147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 follow-up scheduled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Urgent care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30908" y="440108"/>
            <a:ext cx="1549638" cy="381000"/>
          </a:xfrm>
          <a:prstGeom prst="wedgeRoundRectCallout">
            <a:avLst>
              <a:gd name="adj1" fmla="val -70025"/>
              <a:gd name="adj2" fmla="val -566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Ambulatory injured patient arrives at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Example: Public health emergency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Based on trends noted from reported cases, a public health emergency is declared (e.g. drinking water contamination)</a:t>
            </a:r>
          </a:p>
          <a:p>
            <a:r>
              <a:rPr lang="en-CA" dirty="0" smtClean="0"/>
              <a:t>Standing orders are issued to all clinics in a region to check for warning signs; specific instructions are given re: treatment</a:t>
            </a:r>
          </a:p>
          <a:p>
            <a:r>
              <a:rPr lang="en-CA" dirty="0" smtClean="0"/>
              <a:t>Messages are sent to CHWs in the region to look in on vulnerable patients (pregnant women, elderly and child patients)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7086600" y="13716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381000" y="36576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3276600" y="8382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ular Callout 58"/>
          <p:cNvSpPr/>
          <p:nvPr/>
        </p:nvSpPr>
        <p:spPr>
          <a:xfrm>
            <a:off x="4419600" y="381000"/>
            <a:ext cx="1066800" cy="3810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Check for warning signs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1752600" y="4648200"/>
            <a:ext cx="1295400" cy="381000"/>
          </a:xfrm>
          <a:prstGeom prst="wedgeRoundRectCallout">
            <a:avLst>
              <a:gd name="adj1" fmla="val -54192"/>
              <a:gd name="adj2" fmla="val -1132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Look in on vulnerable clients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7924800" y="2743200"/>
            <a:ext cx="1066800" cy="381000"/>
          </a:xfrm>
          <a:prstGeom prst="wedgeRoundRectCallout">
            <a:avLst>
              <a:gd name="adj1" fmla="val -31244"/>
              <a:gd name="adj2" fmla="val -953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Treatment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Example: Reportable Metrics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Person-centric eHealth transactions are aggregated:</a:t>
            </a:r>
          </a:p>
          <a:p>
            <a:pPr lvl="1"/>
            <a:r>
              <a:rPr lang="en-CA" dirty="0" smtClean="0"/>
              <a:t>By CHW, to support guideline adherence and PBF</a:t>
            </a:r>
          </a:p>
          <a:p>
            <a:pPr lvl="1"/>
            <a:r>
              <a:rPr lang="en-CA" dirty="0" smtClean="0"/>
              <a:t>By facility, to support management, guideline adherence and local resource planning</a:t>
            </a:r>
          </a:p>
          <a:p>
            <a:pPr lvl="1"/>
            <a:r>
              <a:rPr lang="en-CA" dirty="0" smtClean="0"/>
              <a:t>By district, to support resource planning and local population-level health indicators</a:t>
            </a:r>
          </a:p>
          <a:p>
            <a:pPr lvl="1"/>
            <a:r>
              <a:rPr lang="en-CA" dirty="0" smtClean="0"/>
              <a:t>Nationally, to support resource planning, guideline efficacy and improvement, and population-level health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3131403"/>
            <a:ext cx="14478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Population</a:t>
            </a:r>
          </a:p>
          <a:p>
            <a:pPr algn="ctr"/>
            <a:r>
              <a:rPr lang="en-CA" dirty="0" smtClean="0">
                <a:solidFill>
                  <a:schemeClr val="tx2"/>
                </a:solidFill>
              </a:rPr>
              <a:t>Health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578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Health Interventions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019800"/>
            <a:ext cx="68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Yield</a:t>
            </a:r>
          </a:p>
        </p:txBody>
      </p:sp>
      <p:sp>
        <p:nvSpPr>
          <p:cNvPr id="8" name="Curved Down Arrow 7"/>
          <p:cNvSpPr/>
          <p:nvPr/>
        </p:nvSpPr>
        <p:spPr>
          <a:xfrm flipV="1">
            <a:off x="1905000" y="3969601"/>
            <a:ext cx="6096000" cy="2050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3886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1606604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raskraska.ru/greec/sigma-greec-bw.gif"/>
          <p:cNvPicPr>
            <a:picLocks noChangeAspect="1" noChangeArrowheads="1"/>
          </p:cNvPicPr>
          <p:nvPr/>
        </p:nvPicPr>
        <p:blipFill>
          <a:blip r:embed="rId3" cstate="print"/>
          <a:srcRect l="16162" t="8571" r="15151" b="35714"/>
          <a:stretch>
            <a:fillRect/>
          </a:stretch>
        </p:blipFill>
        <p:spPr bwMode="auto">
          <a:xfrm>
            <a:off x="3352800" y="3810000"/>
            <a:ext cx="996462" cy="1143000"/>
          </a:xfrm>
          <a:prstGeom prst="rect">
            <a:avLst/>
          </a:prstGeom>
          <a:noFill/>
        </p:spPr>
      </p:pic>
      <p:sp>
        <p:nvSpPr>
          <p:cNvPr id="65" name="Up Arrow 64"/>
          <p:cNvSpPr/>
          <p:nvPr/>
        </p:nvSpPr>
        <p:spPr>
          <a:xfrm>
            <a:off x="3683238" y="5029200"/>
            <a:ext cx="381000" cy="5334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Flowchart: Multidocument 65"/>
          <p:cNvSpPr/>
          <p:nvPr/>
        </p:nvSpPr>
        <p:spPr>
          <a:xfrm>
            <a:off x="6019800" y="47244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Provider</a:t>
            </a:r>
          </a:p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67" name="Flowchart: Multidocument 66"/>
          <p:cNvSpPr/>
          <p:nvPr/>
        </p:nvSpPr>
        <p:spPr>
          <a:xfrm>
            <a:off x="6019800" y="33528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Facility 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68" name="Flowchart: Multidocument 67"/>
          <p:cNvSpPr/>
          <p:nvPr/>
        </p:nvSpPr>
        <p:spPr>
          <a:xfrm>
            <a:off x="6019800" y="19812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District 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69" name="Flowchart: Multidocument 68"/>
          <p:cNvSpPr/>
          <p:nvPr/>
        </p:nvSpPr>
        <p:spPr>
          <a:xfrm>
            <a:off x="6019800" y="6096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National 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cxnSp>
        <p:nvCxnSpPr>
          <p:cNvPr id="71" name="Elbow Connector 70"/>
          <p:cNvCxnSpPr>
            <a:stCxn id="1028" idx="3"/>
            <a:endCxn id="69" idx="1"/>
          </p:cNvCxnSpPr>
          <p:nvPr/>
        </p:nvCxnSpPr>
        <p:spPr>
          <a:xfrm flipV="1">
            <a:off x="4349262" y="1143000"/>
            <a:ext cx="1670538" cy="32385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028" idx="3"/>
            <a:endCxn id="68" idx="1"/>
          </p:cNvCxnSpPr>
          <p:nvPr/>
        </p:nvCxnSpPr>
        <p:spPr>
          <a:xfrm flipV="1">
            <a:off x="4349262" y="2514600"/>
            <a:ext cx="1670538" cy="18669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028" idx="3"/>
            <a:endCxn id="67" idx="1"/>
          </p:cNvCxnSpPr>
          <p:nvPr/>
        </p:nvCxnSpPr>
        <p:spPr>
          <a:xfrm flipV="1">
            <a:off x="4349262" y="3886200"/>
            <a:ext cx="1670538" cy="4953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1028" idx="3"/>
            <a:endCxn id="66" idx="1"/>
          </p:cNvCxnSpPr>
          <p:nvPr/>
        </p:nvCxnSpPr>
        <p:spPr>
          <a:xfrm>
            <a:off x="4349262" y="4381500"/>
            <a:ext cx="1670538" cy="8763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295400" y="3886200"/>
            <a:ext cx="2052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solidFill>
                  <a:schemeClr val="tx2"/>
                </a:solidFill>
              </a:rPr>
              <a:t>Aggregate person-centric eHealth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“Building Blocks”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CA" dirty="0" smtClean="0"/>
              <a:t>The analysis across multiple programmes yielded a set of common processes and an “archetypal ” pattern</a:t>
            </a:r>
          </a:p>
          <a:p>
            <a:pPr marL="514350" indent="-514350"/>
            <a:r>
              <a:rPr lang="en-CA" dirty="0" smtClean="0"/>
              <a:t>This re-usable pattern may be employed as the basis for each unique care guideline</a:t>
            </a:r>
          </a:p>
          <a:p>
            <a:pPr marL="514350" indent="-514350"/>
            <a:r>
              <a:rPr lang="en-CA" dirty="0" smtClean="0"/>
              <a:t>The “path” thru the ICP is different, depending on the guideline (if-then decision braches)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Processes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34F48E-A456-4E2F-B17E-509464F7A050}" type="slidenum">
              <a:rPr lang="en-CA" smtClean="0"/>
              <a:pPr/>
              <a:t>52</a:t>
            </a:fld>
            <a:endParaRPr lang="en-CA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71056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8644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1336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30044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767389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4976" y="2814623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739844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4495800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001896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403860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0" y="5410200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3886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2749244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2706496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4600" y="5029200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018" y="2442140"/>
            <a:ext cx="7685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What do I need the eHealth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Operationalizing Guideline-based 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en-CA" dirty="0" smtClean="0"/>
              <a:t>Every guideline-based care workflow may be described as a unique ICP route through the common processes</a:t>
            </a:r>
          </a:p>
          <a:p>
            <a:pPr marL="514350" indent="-514350"/>
            <a:r>
              <a:rPr lang="en-CA" dirty="0" smtClean="0"/>
              <a:t>To operationalize guideline-based care, eHealth infrastructure would need to:</a:t>
            </a:r>
          </a:p>
          <a:p>
            <a:pPr marL="914400" lvl="1" indent="-514350"/>
            <a:r>
              <a:rPr lang="en-CA" dirty="0" smtClean="0"/>
              <a:t>Support the common processes</a:t>
            </a:r>
          </a:p>
          <a:p>
            <a:pPr marL="914400" lvl="1" indent="-514350"/>
            <a:r>
              <a:rPr lang="en-CA" dirty="0" smtClean="0"/>
              <a:t>Support the unique decision logic for each guideline</a:t>
            </a:r>
          </a:p>
          <a:p>
            <a:pPr marL="514350" indent="-514350"/>
            <a:r>
              <a:rPr lang="en-CA" dirty="0" smtClean="0"/>
              <a:t>In this way, the archetypal ICP may be used to describe the base requirements for a national normative eHealth standards framework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771" y="2318480"/>
            <a:ext cx="5288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Animating the Guideline-based Workflows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2971800" y="381000"/>
            <a:ext cx="1295400" cy="304800"/>
          </a:xfrm>
          <a:prstGeom prst="wedgeRoundRectCallout">
            <a:avLst>
              <a:gd name="adj1" fmla="val -67735"/>
              <a:gd name="adj2" fmla="val -369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Care-seeking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629400" y="13716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48000" y="4191000"/>
            <a:ext cx="1295400" cy="304800"/>
          </a:xfrm>
          <a:prstGeom prst="wedgeRoundRectCallout">
            <a:avLst>
              <a:gd name="adj1" fmla="val -67734"/>
              <a:gd name="adj2" fmla="val -247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HIV positive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990600" y="5181600"/>
            <a:ext cx="1295400" cy="533400"/>
          </a:xfrm>
          <a:prstGeom prst="wedgeRoundRectCallout">
            <a:avLst>
              <a:gd name="adj1" fmla="val 53905"/>
              <a:gd name="adj2" fmla="val 977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enrolled in HIV programme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4572000" y="2362200"/>
            <a:ext cx="1447800" cy="381000"/>
          </a:xfrm>
          <a:prstGeom prst="wedgeRoundRectCallout">
            <a:avLst>
              <a:gd name="adj1" fmla="val -6301"/>
              <a:gd name="adj2" fmla="val 1011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HIV test; other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3131403"/>
            <a:ext cx="14478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Population</a:t>
            </a:r>
          </a:p>
          <a:p>
            <a:pPr algn="ctr"/>
            <a:r>
              <a:rPr lang="en-CA" dirty="0" smtClean="0">
                <a:solidFill>
                  <a:schemeClr val="tx2"/>
                </a:solidFill>
              </a:rPr>
              <a:t>Health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578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Health Interventions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675" y="1581090"/>
            <a:ext cx="180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Operationalizes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019800"/>
            <a:ext cx="68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Yield</a:t>
            </a:r>
          </a:p>
        </p:txBody>
      </p:sp>
      <p:sp>
        <p:nvSpPr>
          <p:cNvPr id="7" name="Curved Down Arrow 6"/>
          <p:cNvSpPr/>
          <p:nvPr/>
        </p:nvSpPr>
        <p:spPr>
          <a:xfrm flipH="1">
            <a:off x="2209800" y="1988403"/>
            <a:ext cx="23622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1905000" y="3969601"/>
            <a:ext cx="6096000" cy="2050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eHealth Infrastructure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600200" y="3886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1606604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155962"/>
            <a:ext cx="1295400" cy="533400"/>
          </a:xfrm>
          <a:prstGeom prst="wedgeRoundRectCallout">
            <a:avLst>
              <a:gd name="adj1" fmla="val 46972"/>
              <a:gd name="adj2" fmla="val 90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Enrolled in HIV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715000" y="3657600"/>
            <a:ext cx="1295400" cy="304800"/>
          </a:xfrm>
          <a:prstGeom prst="wedgeRoundRectCallout">
            <a:avLst>
              <a:gd name="adj1" fmla="val -1557"/>
              <a:gd name="adj2" fmla="val 102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Prescribe ART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2971800" y="304800"/>
            <a:ext cx="1295400" cy="304800"/>
          </a:xfrm>
          <a:prstGeom prst="wedgeRoundRectCallout">
            <a:avLst>
              <a:gd name="adj1" fmla="val -67735"/>
              <a:gd name="adj2" fmla="val -369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Care-seeking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629400" y="13716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2819400" y="4724400"/>
            <a:ext cx="1295400" cy="304800"/>
          </a:xfrm>
          <a:prstGeom prst="wedgeRoundRectCallout">
            <a:avLst>
              <a:gd name="adj1" fmla="val -59541"/>
              <a:gd name="adj2" fmla="val -1399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HIV positive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4572000" y="2362200"/>
            <a:ext cx="1447800" cy="381000"/>
          </a:xfrm>
          <a:prstGeom prst="wedgeRoundRectCallout">
            <a:avLst>
              <a:gd name="adj1" fmla="val -6301"/>
              <a:gd name="adj2" fmla="val 1011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HIV test; other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181600"/>
            <a:ext cx="1295400" cy="533400"/>
          </a:xfrm>
          <a:prstGeom prst="wedgeRoundRectCallout">
            <a:avLst>
              <a:gd name="adj1" fmla="val 46972"/>
              <a:gd name="adj2" fmla="val 90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Active in HIV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791200" y="3657600"/>
            <a:ext cx="1295400" cy="304800"/>
          </a:xfrm>
          <a:prstGeom prst="wedgeRoundRectCallout">
            <a:avLst>
              <a:gd name="adj1" fmla="val -1557"/>
              <a:gd name="adj2" fmla="val 102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Adjust medications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6629400" y="13716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2819400" y="4724400"/>
            <a:ext cx="1295400" cy="381000"/>
          </a:xfrm>
          <a:prstGeom prst="wedgeRoundRectCallout">
            <a:avLst>
              <a:gd name="adj1" fmla="val -59541"/>
              <a:gd name="adj2" fmla="val -1399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Adjust care plan, if necessary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4800600" y="2362200"/>
            <a:ext cx="1295400" cy="381000"/>
          </a:xfrm>
          <a:prstGeom prst="wedgeRoundRectCallout">
            <a:avLst>
              <a:gd name="adj1" fmla="val -16684"/>
              <a:gd name="adj2" fmla="val 968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CD4; viral load; other tests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1143000" y="2590800"/>
            <a:ext cx="838200" cy="381000"/>
          </a:xfrm>
          <a:prstGeom prst="wedgeRoundRectCallout">
            <a:avLst>
              <a:gd name="adj1" fmla="val -58912"/>
              <a:gd name="adj2" fmla="val 36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181600"/>
            <a:ext cx="1295400" cy="533400"/>
          </a:xfrm>
          <a:prstGeom prst="wedgeRoundRectCallout">
            <a:avLst>
              <a:gd name="adj1" fmla="val 46972"/>
              <a:gd name="adj2" fmla="val 90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Active in HIV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791200" y="3657600"/>
            <a:ext cx="1295400" cy="304800"/>
          </a:xfrm>
          <a:prstGeom prst="wedgeRoundRectCallout">
            <a:avLst>
              <a:gd name="adj1" fmla="val -1557"/>
              <a:gd name="adj2" fmla="val 102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Refill ART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6629400" y="14478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4724400" y="2514600"/>
            <a:ext cx="1295400" cy="304800"/>
          </a:xfrm>
          <a:prstGeom prst="wedgeRoundRectCallout">
            <a:avLst>
              <a:gd name="adj1" fmla="val -16684"/>
              <a:gd name="adj2" fmla="val 968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 lab test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1177184" y="2642076"/>
            <a:ext cx="838200" cy="381000"/>
          </a:xfrm>
          <a:prstGeom prst="wedgeRoundRectCallout">
            <a:avLst>
              <a:gd name="adj1" fmla="val -58912"/>
              <a:gd name="adj2" fmla="val 36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Rounded Rectangular Callout 56"/>
          <p:cNvSpPr/>
          <p:nvPr/>
        </p:nvSpPr>
        <p:spPr>
          <a:xfrm>
            <a:off x="1371600" y="2514600"/>
            <a:ext cx="838200" cy="381000"/>
          </a:xfrm>
          <a:prstGeom prst="wedgeRoundRectCallout">
            <a:avLst>
              <a:gd name="adj1" fmla="val -76445"/>
              <a:gd name="adj2" fmla="val 729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Loss to 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99" name="Straight Arrow Connector 198"/>
          <p:cNvCxnSpPr>
            <a:stCxn id="178" idx="0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2743200" y="4419600"/>
            <a:ext cx="1447800" cy="533400"/>
          </a:xfrm>
          <a:prstGeom prst="wedgeRoundRectCallout">
            <a:avLst>
              <a:gd name="adj1" fmla="val -51977"/>
              <a:gd name="adj2" fmla="val 8392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Patient discharged from hospital dead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2971800" y="304800"/>
            <a:ext cx="1295400" cy="304800"/>
          </a:xfrm>
          <a:prstGeom prst="wedgeRoundRectCallout">
            <a:avLst>
              <a:gd name="adj1" fmla="val -67735"/>
              <a:gd name="adj2" fmla="val -369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Care-seeking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6629400" y="1447800"/>
            <a:ext cx="1295400" cy="304800"/>
          </a:xfrm>
          <a:prstGeom prst="wedgeRoundRectCallout">
            <a:avLst>
              <a:gd name="adj1" fmla="val -46936"/>
              <a:gd name="adj2" fmla="val 1003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Escalate care</a:t>
            </a:r>
          </a:p>
        </p:txBody>
      </p:sp>
      <p:sp>
        <p:nvSpPr>
          <p:cNvPr id="61" name="Oval 60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3131403"/>
            <a:ext cx="14478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Population</a:t>
            </a:r>
          </a:p>
          <a:p>
            <a:pPr algn="ctr"/>
            <a:r>
              <a:rPr lang="en-CA" dirty="0" smtClean="0">
                <a:solidFill>
                  <a:schemeClr val="tx2"/>
                </a:solidFill>
              </a:rPr>
              <a:t>Health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578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Health Interventions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675" y="1581090"/>
            <a:ext cx="180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Operationalizes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019800"/>
            <a:ext cx="68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Yield</a:t>
            </a:r>
          </a:p>
        </p:txBody>
      </p:sp>
      <p:sp>
        <p:nvSpPr>
          <p:cNvPr id="7" name="Curved Down Arrow 6"/>
          <p:cNvSpPr/>
          <p:nvPr/>
        </p:nvSpPr>
        <p:spPr>
          <a:xfrm flipH="1">
            <a:off x="2209800" y="1988403"/>
            <a:ext cx="23622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1905000" y="3969601"/>
            <a:ext cx="6096000" cy="2050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5220" y="40051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 smtClean="0">
                <a:solidFill>
                  <a:srgbClr val="FF0000"/>
                </a:solidFill>
              </a:rPr>
              <a:t>Person-centric transactional  data</a:t>
            </a:r>
          </a:p>
        </p:txBody>
      </p:sp>
      <p:sp>
        <p:nvSpPr>
          <p:cNvPr id="11" name="Right Bracket 10"/>
          <p:cNvSpPr/>
          <p:nvPr/>
        </p:nvSpPr>
        <p:spPr>
          <a:xfrm>
            <a:off x="5212968" y="3979492"/>
            <a:ext cx="228600" cy="685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886200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eHealth Infrastructure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600200" y="3886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Elbow Connector 19"/>
          <p:cNvCxnSpPr>
            <a:stCxn id="19" idx="2"/>
            <a:endCxn id="9" idx="2"/>
          </p:cNvCxnSpPr>
          <p:nvPr/>
        </p:nvCxnSpPr>
        <p:spPr>
          <a:xfrm rot="16200000" flipH="1">
            <a:off x="2726580" y="2912220"/>
            <a:ext cx="689061" cy="2789420"/>
          </a:xfrm>
          <a:prstGeom prst="bentConnector3">
            <a:avLst>
              <a:gd name="adj1" fmla="val 207141"/>
            </a:avLst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953000"/>
            <a:ext cx="115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Generate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6604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219200" y="5257800"/>
            <a:ext cx="1295400" cy="381000"/>
          </a:xfrm>
          <a:prstGeom prst="wedgeRoundRectCallout">
            <a:avLst>
              <a:gd name="adj1" fmla="val 44993"/>
              <a:gd name="adj2" fmla="val 130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Active in TB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2971800" y="3124200"/>
            <a:ext cx="1905000" cy="533400"/>
          </a:xfrm>
          <a:prstGeom prst="wedgeRoundRectCallout">
            <a:avLst>
              <a:gd name="adj1" fmla="val 50606"/>
              <a:gd name="adj2" fmla="val 92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Record clinical observations; administer directly-observed therapy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1219200" y="2590800"/>
            <a:ext cx="838200" cy="381000"/>
          </a:xfrm>
          <a:prstGeom prst="wedgeRoundRectCallout">
            <a:avLst>
              <a:gd name="adj1" fmla="val -66049"/>
              <a:gd name="adj2" fmla="val 544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2971800" y="2819400"/>
            <a:ext cx="1905000" cy="533400"/>
          </a:xfrm>
          <a:prstGeom prst="wedgeRoundRectCallout">
            <a:avLst>
              <a:gd name="adj1" fmla="val 52849"/>
              <a:gd name="adj2" fmla="val 1340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Record clinical observations; administer immunizations;</a:t>
            </a:r>
          </a:p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counsel mother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7467600" y="3200400"/>
            <a:ext cx="1295400" cy="304800"/>
          </a:xfrm>
          <a:prstGeom prst="wedgeRoundRectCallout">
            <a:avLst>
              <a:gd name="adj1" fmla="val -43637"/>
              <a:gd name="adj2" fmla="val 1396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Dispense ORS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85800" y="5105400"/>
            <a:ext cx="1905000" cy="304800"/>
          </a:xfrm>
          <a:prstGeom prst="wedgeRoundRectCallout">
            <a:avLst>
              <a:gd name="adj1" fmla="val 42083"/>
              <a:gd name="adj2" fmla="val 2237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Schedule follow-up visit</a:t>
            </a:r>
          </a:p>
        </p:txBody>
      </p:sp>
      <p:cxnSp>
        <p:nvCxnSpPr>
          <p:cNvPr id="33" name="Straight Arrow Connector 32"/>
          <p:cNvCxnSpPr>
            <a:stCxn id="178" idx="1"/>
            <a:endCxn id="34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429000" y="5334000"/>
            <a:ext cx="10668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6060978" y="5334000"/>
            <a:ext cx="1008529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143000" y="5257800"/>
            <a:ext cx="1447800" cy="381000"/>
          </a:xfrm>
          <a:prstGeom prst="wedgeRoundRectCallout">
            <a:avLst>
              <a:gd name="adj1" fmla="val 44993"/>
              <a:gd name="adj2" fmla="val 130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Woman is active in MNCH programme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Not an emergency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48000" y="3352800"/>
            <a:ext cx="1905000" cy="381000"/>
          </a:xfrm>
          <a:prstGeom prst="wedgeRoundRectCallout">
            <a:avLst>
              <a:gd name="adj1" fmla="val 50606"/>
              <a:gd name="adj2" fmla="val 92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Record clinical observations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1295400" y="2590800"/>
            <a:ext cx="1295400" cy="381000"/>
          </a:xfrm>
          <a:prstGeom prst="wedgeRoundRectCallout">
            <a:avLst>
              <a:gd name="adj1" fmla="val -66049"/>
              <a:gd name="adj2" fmla="val 544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CHW follow-up reminder</a:t>
            </a:r>
          </a:p>
        </p:txBody>
      </p:sp>
      <p:sp>
        <p:nvSpPr>
          <p:cNvPr id="36" name="Curved Down Arrow 35"/>
          <p:cNvSpPr/>
          <p:nvPr/>
        </p:nvSpPr>
        <p:spPr>
          <a:xfrm>
            <a:off x="4292838" y="4868254"/>
            <a:ext cx="2057400" cy="6096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7086600" y="5105400"/>
            <a:ext cx="6096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PBF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143000" y="5257800"/>
            <a:ext cx="1447800" cy="381000"/>
          </a:xfrm>
          <a:prstGeom prst="wedgeRoundRectCallout">
            <a:avLst>
              <a:gd name="adj1" fmla="val 44993"/>
              <a:gd name="adj2" fmla="val 130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Patient is scheduled for follow-up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Emergency care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30908" y="440108"/>
            <a:ext cx="1549638" cy="381000"/>
          </a:xfrm>
          <a:prstGeom prst="wedgeRoundRectCallout">
            <a:avLst>
              <a:gd name="adj1" fmla="val -70025"/>
              <a:gd name="adj2" fmla="val -566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First responders arrive on scene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838200" y="5334000"/>
            <a:ext cx="1447800" cy="381000"/>
          </a:xfrm>
          <a:prstGeom prst="wedgeRoundRectCallout">
            <a:avLst>
              <a:gd name="adj1" fmla="val 56798"/>
              <a:gd name="adj2" fmla="val 1147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No follow-up scheduled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705600" y="1371600"/>
            <a:ext cx="1295400" cy="3048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Urgent care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3030908" y="440108"/>
            <a:ext cx="1549638" cy="381000"/>
          </a:xfrm>
          <a:prstGeom prst="wedgeRoundRectCallout">
            <a:avLst>
              <a:gd name="adj1" fmla="val -70025"/>
              <a:gd name="adj2" fmla="val -566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Ambulatory injured patient arrives at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3131403"/>
            <a:ext cx="14478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Population</a:t>
            </a:r>
          </a:p>
          <a:p>
            <a:pPr algn="ctr"/>
            <a:r>
              <a:rPr lang="en-CA" dirty="0" smtClean="0">
                <a:solidFill>
                  <a:schemeClr val="tx2"/>
                </a:solidFill>
              </a:rPr>
              <a:t>Health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578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Health Interventions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675" y="1581090"/>
            <a:ext cx="180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Operationalizes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019800"/>
            <a:ext cx="68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Yield</a:t>
            </a:r>
          </a:p>
        </p:txBody>
      </p:sp>
      <p:sp>
        <p:nvSpPr>
          <p:cNvPr id="7" name="Curved Down Arrow 6"/>
          <p:cNvSpPr/>
          <p:nvPr/>
        </p:nvSpPr>
        <p:spPr>
          <a:xfrm flipH="1">
            <a:off x="2209800" y="1988403"/>
            <a:ext cx="23622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1905000" y="3969601"/>
            <a:ext cx="6096000" cy="2050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5220" y="40051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 smtClean="0">
                <a:solidFill>
                  <a:srgbClr val="FF0000"/>
                </a:solidFill>
              </a:rPr>
              <a:t>Person-centric transactional 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0880" y="2376031"/>
            <a:ext cx="189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Population-level health metrics</a:t>
            </a:r>
          </a:p>
        </p:txBody>
      </p:sp>
      <p:sp>
        <p:nvSpPr>
          <p:cNvPr id="11" name="Right Bracket 10"/>
          <p:cNvSpPr/>
          <p:nvPr/>
        </p:nvSpPr>
        <p:spPr>
          <a:xfrm>
            <a:off x="5212968" y="3979492"/>
            <a:ext cx="228600" cy="685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Bracket 11"/>
          <p:cNvSpPr/>
          <p:nvPr/>
        </p:nvSpPr>
        <p:spPr>
          <a:xfrm flipH="1">
            <a:off x="6858000" y="2353654"/>
            <a:ext cx="228600" cy="685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>
            <a:stCxn id="11" idx="2"/>
            <a:endCxn id="12" idx="2"/>
          </p:cNvCxnSpPr>
          <p:nvPr/>
        </p:nvCxnSpPr>
        <p:spPr>
          <a:xfrm flipV="1">
            <a:off x="5441568" y="2696554"/>
            <a:ext cx="1416432" cy="162583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6200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eHealth Infrastructure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600200" y="3886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Elbow Connector 19"/>
          <p:cNvCxnSpPr>
            <a:stCxn id="19" idx="2"/>
            <a:endCxn id="9" idx="2"/>
          </p:cNvCxnSpPr>
          <p:nvPr/>
        </p:nvCxnSpPr>
        <p:spPr>
          <a:xfrm rot="16200000" flipH="1">
            <a:off x="2726580" y="2912220"/>
            <a:ext cx="689061" cy="2789420"/>
          </a:xfrm>
          <a:prstGeom prst="bentConnector3">
            <a:avLst>
              <a:gd name="adj1" fmla="val 207141"/>
            </a:avLst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953000"/>
            <a:ext cx="115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Generate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6604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7086600" y="13716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381000" y="36576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3276600" y="8382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202" idx="3"/>
            <a:endCxn id="206" idx="1"/>
          </p:cNvCxnSpPr>
          <p:nvPr/>
        </p:nvCxnSpPr>
        <p:spPr>
          <a:xfrm>
            <a:off x="3069358" y="1473670"/>
            <a:ext cx="47311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6349718" y="1832865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269" idx="1"/>
          </p:cNvCxnSpPr>
          <p:nvPr/>
        </p:nvCxnSpPr>
        <p:spPr>
          <a:xfrm>
            <a:off x="6730718" y="2023365"/>
            <a:ext cx="65223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6" idx="0"/>
          </p:cNvCxnSpPr>
          <p:nvPr/>
        </p:nvCxnSpPr>
        <p:spPr>
          <a:xfrm>
            <a:off x="6540218" y="2213865"/>
            <a:ext cx="1" cy="526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9" idx="2"/>
            <a:endCxn id="226" idx="3"/>
          </p:cNvCxnSpPr>
          <p:nvPr/>
        </p:nvCxnSpPr>
        <p:spPr>
          <a:xfrm rot="5400000">
            <a:off x="7051665" y="2367720"/>
            <a:ext cx="712221" cy="80081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6" idx="1"/>
            <a:endCxn id="159" idx="3"/>
          </p:cNvCxnSpPr>
          <p:nvPr/>
        </p:nvCxnSpPr>
        <p:spPr>
          <a:xfrm flipH="1" flipV="1">
            <a:off x="5509994" y="3124239"/>
            <a:ext cx="5630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3" idx="1"/>
            <a:endCxn id="218" idx="3"/>
          </p:cNvCxnSpPr>
          <p:nvPr/>
        </p:nvCxnSpPr>
        <p:spPr>
          <a:xfrm flipH="1">
            <a:off x="2924566" y="3124240"/>
            <a:ext cx="6948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ecision 59"/>
          <p:cNvSpPr/>
          <p:nvPr/>
        </p:nvSpPr>
        <p:spPr>
          <a:xfrm>
            <a:off x="2361415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63" name="Straight Arrow Connector 62"/>
          <p:cNvCxnSpPr>
            <a:stCxn id="218" idx="2"/>
            <a:endCxn id="60" idx="0"/>
          </p:cNvCxnSpPr>
          <p:nvPr/>
        </p:nvCxnSpPr>
        <p:spPr>
          <a:xfrm flipH="1">
            <a:off x="2551915" y="3581479"/>
            <a:ext cx="1" cy="504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3"/>
            <a:endCxn id="235" idx="1"/>
          </p:cNvCxnSpPr>
          <p:nvPr/>
        </p:nvCxnSpPr>
        <p:spPr>
          <a:xfrm>
            <a:off x="2742415" y="4276496"/>
            <a:ext cx="7398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35" idx="3"/>
            <a:endCxn id="265" idx="1"/>
          </p:cNvCxnSpPr>
          <p:nvPr/>
        </p:nvCxnSpPr>
        <p:spPr>
          <a:xfrm>
            <a:off x="4416565" y="4276497"/>
            <a:ext cx="563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65" idx="3"/>
            <a:endCxn id="137" idx="1"/>
          </p:cNvCxnSpPr>
          <p:nvPr/>
        </p:nvCxnSpPr>
        <p:spPr>
          <a:xfrm flipV="1">
            <a:off x="5658614" y="4276496"/>
            <a:ext cx="6911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1" idx="1"/>
            <a:endCxn id="248" idx="3"/>
          </p:cNvCxnSpPr>
          <p:nvPr/>
        </p:nvCxnSpPr>
        <p:spPr>
          <a:xfrm flipH="1">
            <a:off x="4262627" y="6092912"/>
            <a:ext cx="5912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48" idx="1"/>
            <a:endCxn id="178" idx="3"/>
          </p:cNvCxnSpPr>
          <p:nvPr/>
        </p:nvCxnSpPr>
        <p:spPr>
          <a:xfrm flipH="1">
            <a:off x="2742415" y="6092912"/>
            <a:ext cx="89379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54" idx="1"/>
            <a:endCxn id="251" idx="3"/>
          </p:cNvCxnSpPr>
          <p:nvPr/>
        </p:nvCxnSpPr>
        <p:spPr>
          <a:xfrm flipH="1">
            <a:off x="5785117" y="6092912"/>
            <a:ext cx="3816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3" idx="0"/>
            <a:endCxn id="209" idx="2"/>
          </p:cNvCxnSpPr>
          <p:nvPr/>
        </p:nvCxnSpPr>
        <p:spPr>
          <a:xfrm flipV="1">
            <a:off x="6540218" y="1199452"/>
            <a:ext cx="1" cy="633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09" idx="3"/>
            <a:endCxn id="212" idx="1"/>
          </p:cNvCxnSpPr>
          <p:nvPr/>
        </p:nvCxnSpPr>
        <p:spPr>
          <a:xfrm>
            <a:off x="6934969" y="897674"/>
            <a:ext cx="11193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212" idx="2"/>
            <a:endCxn id="254" idx="3"/>
          </p:cNvCxnSpPr>
          <p:nvPr/>
        </p:nvCxnSpPr>
        <p:spPr>
          <a:xfrm rot="5400000">
            <a:off x="5302802" y="2948978"/>
            <a:ext cx="4754764" cy="153310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185" idx="0"/>
            <a:endCxn id="202" idx="1"/>
          </p:cNvCxnSpPr>
          <p:nvPr/>
        </p:nvCxnSpPr>
        <p:spPr>
          <a:xfrm rot="5400000" flipH="1" flipV="1">
            <a:off x="781345" y="1680613"/>
            <a:ext cx="1460069" cy="104618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437615" y="22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437615" y="5107371"/>
            <a:ext cx="228600" cy="228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37" name="Flowchart: Decision 136"/>
          <p:cNvSpPr/>
          <p:nvPr/>
        </p:nvSpPr>
        <p:spPr>
          <a:xfrm>
            <a:off x="6349718" y="4085996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137" idx="3"/>
            <a:endCxn id="242" idx="1"/>
          </p:cNvCxnSpPr>
          <p:nvPr/>
        </p:nvCxnSpPr>
        <p:spPr>
          <a:xfrm>
            <a:off x="6730718" y="4276496"/>
            <a:ext cx="63775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41"/>
          <p:cNvCxnSpPr>
            <a:stCxn id="137" idx="2"/>
            <a:endCxn id="254" idx="0"/>
          </p:cNvCxnSpPr>
          <p:nvPr/>
        </p:nvCxnSpPr>
        <p:spPr>
          <a:xfrm rot="16200000" flipH="1">
            <a:off x="5957404" y="5049809"/>
            <a:ext cx="1165628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1"/>
          <p:cNvCxnSpPr>
            <a:stCxn id="242" idx="2"/>
            <a:endCxn id="254" idx="3"/>
          </p:cNvCxnSpPr>
          <p:nvPr/>
        </p:nvCxnSpPr>
        <p:spPr>
          <a:xfrm rot="5400000">
            <a:off x="6673319" y="4958046"/>
            <a:ext cx="1375179" cy="89455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41"/>
          <p:cNvCxnSpPr>
            <a:stCxn id="185" idx="3"/>
            <a:endCxn id="126" idx="2"/>
          </p:cNvCxnSpPr>
          <p:nvPr/>
        </p:nvCxnSpPr>
        <p:spPr>
          <a:xfrm>
            <a:off x="1178787" y="3124239"/>
            <a:ext cx="1258828" cy="20974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5128994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61" name="Straight Arrow Connector 160"/>
          <p:cNvCxnSpPr>
            <a:stCxn id="159" idx="1"/>
          </p:cNvCxnSpPr>
          <p:nvPr/>
        </p:nvCxnSpPr>
        <p:spPr>
          <a:xfrm flipH="1" flipV="1">
            <a:off x="4168074" y="3124200"/>
            <a:ext cx="960920" cy="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9" idx="2"/>
            <a:endCxn id="265" idx="0"/>
          </p:cNvCxnSpPr>
          <p:nvPr/>
        </p:nvCxnSpPr>
        <p:spPr>
          <a:xfrm>
            <a:off x="5319494" y="3314739"/>
            <a:ext cx="1" cy="530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245" idx="0"/>
            <a:endCxn id="275" idx="2"/>
          </p:cNvCxnSpPr>
          <p:nvPr/>
        </p:nvCxnSpPr>
        <p:spPr>
          <a:xfrm flipV="1">
            <a:off x="988288" y="4752026"/>
            <a:ext cx="0" cy="91946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lowchart: Decision 177"/>
          <p:cNvSpPr/>
          <p:nvPr/>
        </p:nvSpPr>
        <p:spPr>
          <a:xfrm>
            <a:off x="2361415" y="5902412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0" name="Straight Arrow Connector 179"/>
          <p:cNvCxnSpPr>
            <a:stCxn id="178" idx="1"/>
            <a:endCxn id="245" idx="3"/>
          </p:cNvCxnSpPr>
          <p:nvPr/>
        </p:nvCxnSpPr>
        <p:spPr>
          <a:xfrm flipH="1">
            <a:off x="1466103" y="6092912"/>
            <a:ext cx="89531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lowchart: Decision 184"/>
          <p:cNvSpPr/>
          <p:nvPr/>
        </p:nvSpPr>
        <p:spPr>
          <a:xfrm>
            <a:off x="797787" y="2933739"/>
            <a:ext cx="381000" cy="381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2"/>
              </a:solidFill>
            </a:endParaRPr>
          </a:p>
        </p:txBody>
      </p:sp>
      <p:cxnSp>
        <p:nvCxnSpPr>
          <p:cNvPr id="187" name="Straight Arrow Connector 186"/>
          <p:cNvCxnSpPr>
            <a:stCxn id="275" idx="0"/>
            <a:endCxn id="185" idx="2"/>
          </p:cNvCxnSpPr>
          <p:nvPr/>
        </p:nvCxnSpPr>
        <p:spPr>
          <a:xfrm flipH="1" flipV="1">
            <a:off x="988287" y="3314739"/>
            <a:ext cx="1" cy="4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8" idx="0"/>
            <a:endCxn id="126" idx="4"/>
          </p:cNvCxnSpPr>
          <p:nvPr/>
        </p:nvCxnSpPr>
        <p:spPr>
          <a:xfrm flipV="1">
            <a:off x="2551915" y="5335971"/>
            <a:ext cx="0" cy="566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472" y="1046913"/>
            <a:ext cx="1034886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75" y="1042341"/>
            <a:ext cx="813887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468" y="595896"/>
            <a:ext cx="789501" cy="6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72" y="457200"/>
            <a:ext cx="784928" cy="8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265" y="2667000"/>
            <a:ext cx="745301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444" y="2667000"/>
            <a:ext cx="659949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72" y="2740158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272" y="3892415"/>
            <a:ext cx="934293" cy="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8472" y="3835260"/>
            <a:ext cx="879424" cy="8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72" y="5671490"/>
            <a:ext cx="955631" cy="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3872" y="5663869"/>
            <a:ext cx="931245" cy="8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66806" y="5632624"/>
            <a:ext cx="746825" cy="9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0" name="Shape 141"/>
          <p:cNvCxnSpPr>
            <a:stCxn id="60" idx="2"/>
            <a:endCxn id="254" idx="0"/>
          </p:cNvCxnSpPr>
          <p:nvPr/>
        </p:nvCxnSpPr>
        <p:spPr>
          <a:xfrm rot="16200000" flipH="1">
            <a:off x="3963253" y="3055658"/>
            <a:ext cx="1165628" cy="3988304"/>
          </a:xfrm>
          <a:prstGeom prst="bentConnector3">
            <a:avLst>
              <a:gd name="adj1" fmla="val 380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0375" y="3845167"/>
            <a:ext cx="678239" cy="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2951" y="1634712"/>
            <a:ext cx="850466" cy="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323" y="3800967"/>
            <a:ext cx="563929" cy="9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3" name="Shape 282"/>
          <p:cNvCxnSpPr>
            <a:stCxn id="159" idx="0"/>
            <a:endCxn id="218" idx="0"/>
          </p:cNvCxnSpPr>
          <p:nvPr/>
        </p:nvCxnSpPr>
        <p:spPr>
          <a:xfrm rot="16200000" flipV="1">
            <a:off x="3802336" y="1416581"/>
            <a:ext cx="266739" cy="2767578"/>
          </a:xfrm>
          <a:prstGeom prst="bentConnector3">
            <a:avLst>
              <a:gd name="adj1" fmla="val 22669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hape 282"/>
          <p:cNvCxnSpPr>
            <a:stCxn id="206" idx="3"/>
            <a:endCxn id="23" idx="1"/>
          </p:cNvCxnSpPr>
          <p:nvPr/>
        </p:nvCxnSpPr>
        <p:spPr>
          <a:xfrm>
            <a:off x="4356362" y="1473671"/>
            <a:ext cx="1993356" cy="54969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25" idx="4"/>
            <a:endCxn id="202" idx="0"/>
          </p:cNvCxnSpPr>
          <p:nvPr/>
        </p:nvCxnSpPr>
        <p:spPr>
          <a:xfrm>
            <a:off x="2551915" y="457200"/>
            <a:ext cx="0" cy="589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ular Callout 58"/>
          <p:cNvSpPr/>
          <p:nvPr/>
        </p:nvSpPr>
        <p:spPr>
          <a:xfrm>
            <a:off x="4419600" y="381000"/>
            <a:ext cx="1066800" cy="381000"/>
          </a:xfrm>
          <a:prstGeom prst="wedgeRoundRectCallout">
            <a:avLst>
              <a:gd name="adj1" fmla="val -52873"/>
              <a:gd name="adj2" fmla="val 1200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Check for warning signs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1752600" y="4648200"/>
            <a:ext cx="1295400" cy="381000"/>
          </a:xfrm>
          <a:prstGeom prst="wedgeRoundRectCallout">
            <a:avLst>
              <a:gd name="adj1" fmla="val -54192"/>
              <a:gd name="adj2" fmla="val -1132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Look in on vulnerable clients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7924800" y="2743200"/>
            <a:ext cx="1066800" cy="381000"/>
          </a:xfrm>
          <a:prstGeom prst="wedgeRoundRectCallout">
            <a:avLst>
              <a:gd name="adj1" fmla="val -31244"/>
              <a:gd name="adj2" fmla="val -953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Treatment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209" y="5642531"/>
            <a:ext cx="626418" cy="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raskraska.ru/greec/sigma-greec-bw.gif"/>
          <p:cNvPicPr>
            <a:picLocks noChangeAspect="1" noChangeArrowheads="1"/>
          </p:cNvPicPr>
          <p:nvPr/>
        </p:nvPicPr>
        <p:blipFill>
          <a:blip r:embed="rId3" cstate="print"/>
          <a:srcRect l="16162" t="8571" r="15151" b="35714"/>
          <a:stretch>
            <a:fillRect/>
          </a:stretch>
        </p:blipFill>
        <p:spPr bwMode="auto">
          <a:xfrm>
            <a:off x="3352800" y="3810000"/>
            <a:ext cx="996462" cy="1143000"/>
          </a:xfrm>
          <a:prstGeom prst="rect">
            <a:avLst/>
          </a:prstGeom>
          <a:noFill/>
        </p:spPr>
      </p:pic>
      <p:sp>
        <p:nvSpPr>
          <p:cNvPr id="65" name="Up Arrow 64"/>
          <p:cNvSpPr/>
          <p:nvPr/>
        </p:nvSpPr>
        <p:spPr>
          <a:xfrm>
            <a:off x="3683238" y="5029200"/>
            <a:ext cx="381000" cy="5334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Flowchart: Multidocument 65"/>
          <p:cNvSpPr/>
          <p:nvPr/>
        </p:nvSpPr>
        <p:spPr>
          <a:xfrm>
            <a:off x="6019800" y="47244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Provider</a:t>
            </a:r>
          </a:p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67" name="Flowchart: Multidocument 66"/>
          <p:cNvSpPr/>
          <p:nvPr/>
        </p:nvSpPr>
        <p:spPr>
          <a:xfrm>
            <a:off x="6019800" y="33528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Facility 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68" name="Flowchart: Multidocument 67"/>
          <p:cNvSpPr/>
          <p:nvPr/>
        </p:nvSpPr>
        <p:spPr>
          <a:xfrm>
            <a:off x="6019800" y="19812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District 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69" name="Flowchart: Multidocument 68"/>
          <p:cNvSpPr/>
          <p:nvPr/>
        </p:nvSpPr>
        <p:spPr>
          <a:xfrm>
            <a:off x="6019800" y="609600"/>
            <a:ext cx="1143000" cy="10668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2"/>
                </a:solidFill>
              </a:rPr>
              <a:t>National level metrics</a:t>
            </a:r>
            <a:endParaRPr lang="en-CA" sz="1200" dirty="0">
              <a:solidFill>
                <a:schemeClr val="tx2"/>
              </a:solidFill>
            </a:endParaRPr>
          </a:p>
        </p:txBody>
      </p:sp>
      <p:cxnSp>
        <p:nvCxnSpPr>
          <p:cNvPr id="71" name="Elbow Connector 70"/>
          <p:cNvCxnSpPr>
            <a:stCxn id="1028" idx="3"/>
            <a:endCxn id="69" idx="1"/>
          </p:cNvCxnSpPr>
          <p:nvPr/>
        </p:nvCxnSpPr>
        <p:spPr>
          <a:xfrm flipV="1">
            <a:off x="4349262" y="1143000"/>
            <a:ext cx="1670538" cy="32385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028" idx="3"/>
            <a:endCxn id="68" idx="1"/>
          </p:cNvCxnSpPr>
          <p:nvPr/>
        </p:nvCxnSpPr>
        <p:spPr>
          <a:xfrm flipV="1">
            <a:off x="4349262" y="2514600"/>
            <a:ext cx="1670538" cy="18669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028" idx="3"/>
            <a:endCxn id="67" idx="1"/>
          </p:cNvCxnSpPr>
          <p:nvPr/>
        </p:nvCxnSpPr>
        <p:spPr>
          <a:xfrm flipV="1">
            <a:off x="4349262" y="3886200"/>
            <a:ext cx="1670538" cy="4953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1028" idx="3"/>
            <a:endCxn id="66" idx="1"/>
          </p:cNvCxnSpPr>
          <p:nvPr/>
        </p:nvCxnSpPr>
        <p:spPr>
          <a:xfrm>
            <a:off x="4349262" y="4381500"/>
            <a:ext cx="1670538" cy="8763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295400" y="3886200"/>
            <a:ext cx="2052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solidFill>
                  <a:schemeClr val="tx2"/>
                </a:solidFill>
              </a:rPr>
              <a:t>Aggregate person-centric eHealth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745" y="2322220"/>
            <a:ext cx="836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Is this doable?</a:t>
            </a:r>
          </a:p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How do we “make it go”?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745" y="2322220"/>
            <a:ext cx="8364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tx2"/>
                </a:solidFill>
                <a:latin typeface="Candara" pitchFamily="34" charset="0"/>
              </a:rPr>
              <a:t>Shaun… the floor is yours.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ick_Figure_q_a_PA_500_clr_31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569566"/>
            <a:ext cx="3429000" cy="591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3131403"/>
            <a:ext cx="14478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Population</a:t>
            </a:r>
          </a:p>
          <a:p>
            <a:pPr algn="ctr"/>
            <a:r>
              <a:rPr lang="en-CA" dirty="0" smtClean="0">
                <a:solidFill>
                  <a:schemeClr val="tx2"/>
                </a:solidFill>
              </a:rPr>
              <a:t>Health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578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Health Interventions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675" y="1581090"/>
            <a:ext cx="180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Operationalizes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019800"/>
            <a:ext cx="68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Yield</a:t>
            </a:r>
          </a:p>
        </p:txBody>
      </p:sp>
      <p:sp>
        <p:nvSpPr>
          <p:cNvPr id="7" name="Curved Down Arrow 6"/>
          <p:cNvSpPr/>
          <p:nvPr/>
        </p:nvSpPr>
        <p:spPr>
          <a:xfrm flipH="1">
            <a:off x="2209800" y="1988403"/>
            <a:ext cx="23622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1905000" y="3969601"/>
            <a:ext cx="6096000" cy="2050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5220" y="40051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 smtClean="0">
                <a:solidFill>
                  <a:srgbClr val="FF0000"/>
                </a:solidFill>
              </a:rPr>
              <a:t>Person-centric transactional 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0880" y="2376031"/>
            <a:ext cx="189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Population-level health metrics</a:t>
            </a:r>
          </a:p>
        </p:txBody>
      </p:sp>
      <p:sp>
        <p:nvSpPr>
          <p:cNvPr id="11" name="Right Bracket 10"/>
          <p:cNvSpPr/>
          <p:nvPr/>
        </p:nvSpPr>
        <p:spPr>
          <a:xfrm>
            <a:off x="5212968" y="3979492"/>
            <a:ext cx="228600" cy="685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Bracket 11"/>
          <p:cNvSpPr/>
          <p:nvPr/>
        </p:nvSpPr>
        <p:spPr>
          <a:xfrm flipH="1">
            <a:off x="6858000" y="2353654"/>
            <a:ext cx="228600" cy="685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>
            <a:stCxn id="11" idx="2"/>
            <a:endCxn id="12" idx="2"/>
          </p:cNvCxnSpPr>
          <p:nvPr/>
        </p:nvCxnSpPr>
        <p:spPr>
          <a:xfrm flipV="1">
            <a:off x="5441568" y="2696554"/>
            <a:ext cx="1416432" cy="162583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6200" y="3131403"/>
            <a:ext cx="1600200" cy="762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2"/>
                </a:solidFill>
              </a:rPr>
              <a:t>eHealth Infrastructure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15" name="Flowchart: Summing Junction 14"/>
          <p:cNvSpPr/>
          <p:nvPr/>
        </p:nvSpPr>
        <p:spPr>
          <a:xfrm>
            <a:off x="6001049" y="838200"/>
            <a:ext cx="381000" cy="381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Elbow Connector 19"/>
          <p:cNvCxnSpPr>
            <a:stCxn id="10" idx="0"/>
            <a:endCxn id="15" idx="6"/>
          </p:cNvCxnSpPr>
          <p:nvPr/>
        </p:nvCxnSpPr>
        <p:spPr>
          <a:xfrm rot="16200000" flipV="1">
            <a:off x="6407462" y="1003288"/>
            <a:ext cx="1347331" cy="1398156"/>
          </a:xfrm>
          <a:prstGeom prst="bentConnector2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05400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Elbow Connector 19"/>
          <p:cNvCxnSpPr>
            <a:stCxn id="15" idx="2"/>
            <a:endCxn id="17" idx="0"/>
          </p:cNvCxnSpPr>
          <p:nvPr/>
        </p:nvCxnSpPr>
        <p:spPr>
          <a:xfrm rot="10800000" flipV="1">
            <a:off x="5181601" y="1028700"/>
            <a:ext cx="819449" cy="2053484"/>
          </a:xfrm>
          <a:prstGeom prst="bentConnector2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00200" y="3886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Elbow Connector 19"/>
          <p:cNvCxnSpPr>
            <a:stCxn id="19" idx="2"/>
            <a:endCxn id="9" idx="2"/>
          </p:cNvCxnSpPr>
          <p:nvPr/>
        </p:nvCxnSpPr>
        <p:spPr>
          <a:xfrm rot="16200000" flipH="1">
            <a:off x="2726580" y="2912220"/>
            <a:ext cx="689061" cy="2789420"/>
          </a:xfrm>
          <a:prstGeom prst="bentConnector3">
            <a:avLst>
              <a:gd name="adj1" fmla="val 207141"/>
            </a:avLst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953000"/>
            <a:ext cx="115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Generate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9184" y="457200"/>
            <a:ext cx="8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Inform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6604" y="3082184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Elbow Connector 19"/>
          <p:cNvCxnSpPr>
            <a:stCxn id="15" idx="2"/>
            <a:endCxn id="23" idx="0"/>
          </p:cNvCxnSpPr>
          <p:nvPr/>
        </p:nvCxnSpPr>
        <p:spPr>
          <a:xfrm rot="10800000" flipV="1">
            <a:off x="1682805" y="1028700"/>
            <a:ext cx="4318245" cy="2053484"/>
          </a:xfrm>
          <a:prstGeom prst="bentConnector2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hingm2013templat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aehingm2013template (2)</Template>
  <TotalTime>835</TotalTime>
  <Words>2179</Words>
  <Application>Microsoft Office PowerPoint</Application>
  <PresentationFormat>On-screen Show (4:3)</PresentationFormat>
  <Paragraphs>402</Paragraphs>
  <Slides>84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aehingm2013template (2)</vt:lpstr>
      <vt:lpstr>Operationalizing Guideline-based Care</vt:lpstr>
      <vt:lpstr>The next 15 minutes…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Role of eHealth</vt:lpstr>
      <vt:lpstr>Strategic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Requirements…</vt:lpstr>
      <vt:lpstr>Common Processes</vt:lpstr>
      <vt:lpstr>Integrated Care Pathways</vt:lpstr>
      <vt:lpstr>Example: Negative HIV test</vt:lpstr>
      <vt:lpstr>PowerPoint Presentation</vt:lpstr>
      <vt:lpstr>Example: Positive HIV test</vt:lpstr>
      <vt:lpstr>PowerPoint Presentation</vt:lpstr>
      <vt:lpstr>Example: HIV Care Management</vt:lpstr>
      <vt:lpstr>PowerPoint Presentation</vt:lpstr>
      <vt:lpstr>Example: ART Refill</vt:lpstr>
      <vt:lpstr>PowerPoint Presentation</vt:lpstr>
      <vt:lpstr>Example: Loss to Follow-up</vt:lpstr>
      <vt:lpstr>PowerPoint Presentation</vt:lpstr>
      <vt:lpstr>Example: Death from HIV/AIDS</vt:lpstr>
      <vt:lpstr>PowerPoint Presentation</vt:lpstr>
      <vt:lpstr>Example: Directly-observed Therapy</vt:lpstr>
      <vt:lpstr>PowerPoint Presentation</vt:lpstr>
      <vt:lpstr>Example: IMCI</vt:lpstr>
      <vt:lpstr>PowerPoint Presentation</vt:lpstr>
      <vt:lpstr>Example: MNCH</vt:lpstr>
      <vt:lpstr>PowerPoint Presentation</vt:lpstr>
      <vt:lpstr>Example: Injury (emergency)</vt:lpstr>
      <vt:lpstr>PowerPoint Presentation</vt:lpstr>
      <vt:lpstr>Example: Injury (ambulatory)</vt:lpstr>
      <vt:lpstr>PowerPoint Presentation</vt:lpstr>
      <vt:lpstr>Example: Public health emergency</vt:lpstr>
      <vt:lpstr>PowerPoint Presentation</vt:lpstr>
      <vt:lpstr>Example: Reportable Metrics</vt:lpstr>
      <vt:lpstr>PowerPoint Presentation</vt:lpstr>
      <vt:lpstr>“Building Blocks”</vt:lpstr>
      <vt:lpstr>Common Processes</vt:lpstr>
      <vt:lpstr>PowerPoint Presentation</vt:lpstr>
      <vt:lpstr>PowerPoint Presentation</vt:lpstr>
      <vt:lpstr>Operationalizing Guideline-based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telehealth</dc:creator>
  <cp:lastModifiedBy>Derek Ritz</cp:lastModifiedBy>
  <cp:revision>6</cp:revision>
  <dcterms:created xsi:type="dcterms:W3CDTF">2013-09-23T04:14:44Z</dcterms:created>
  <dcterms:modified xsi:type="dcterms:W3CDTF">2014-03-19T18:01:57Z</dcterms:modified>
</cp:coreProperties>
</file>