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86469" autoAdjust="0"/>
  </p:normalViewPr>
  <p:slideViewPr>
    <p:cSldViewPr>
      <p:cViewPr varScale="1">
        <p:scale>
          <a:sx n="79" d="100"/>
          <a:sy n="79" d="100"/>
        </p:scale>
        <p:origin x="605" y="4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CC39-3072-45D9-85AE-68E90B861419}" type="datetimeFigureOut">
              <a:rPr lang="en-CA" smtClean="0"/>
              <a:pPr/>
              <a:t>2019-02-07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9221-3EB0-4363-9B38-4D9EB75E20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18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389120"/>
            <a:ext cx="12435840" cy="2103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03-0994-456B-AC52-E4E3CAE129AD}" type="datetime1">
              <a:rPr lang="en-CA" smtClean="0"/>
              <a:t>2019-02-07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C161-2112-494B-A4C8-41F954B0CFF3}" type="datetime1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BBAF-580F-45E4-A022-6984527E95CE}" type="datetime1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3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3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1E17-6BF8-4FCE-94E4-E5E091796BF3}" type="datetime1">
              <a:rPr lang="en-CA" smtClean="0"/>
              <a:t>2019-02-07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6" y="1842137"/>
            <a:ext cx="646684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6" y="2609850"/>
            <a:ext cx="646684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30BF-3202-4939-8BEC-6B84D2D9686C}" type="datetime1">
              <a:rPr lang="en-CA" smtClean="0"/>
              <a:t>2019-02-07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6AD8-6557-4321-B48B-AD64C4E8BBD4}" type="datetime1">
              <a:rPr lang="en-CA" smtClean="0"/>
              <a:t>2019-02-07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A0B-D3B2-4FCF-98DA-B2D278F04CBF}" type="datetime1">
              <a:rPr lang="en-CA" smtClean="0"/>
              <a:t>2019-02-07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3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5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CCA0-3743-40D1-A257-B7C8878B1C00}" type="datetime1">
              <a:rPr lang="en-CA" smtClean="0"/>
              <a:t>2019-02-07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2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7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8954-5C80-4A3F-823B-EA3D74107208}" type="datetime1">
              <a:rPr lang="en-CA" smtClean="0"/>
              <a:t>2019-02-07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1E32-E90C-42BC-8489-688107795689}" type="datetime1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520" y="7589520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 sz="19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" y="236453"/>
            <a:ext cx="975360" cy="168787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932" y="322176"/>
            <a:ext cx="12494949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3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160" y="7589520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3768-417D-49F3-B4FB-D8DE1F5EC558}" type="datetime1">
              <a:rPr lang="en-CA" smtClean="0"/>
              <a:t>2019-02-07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F48E-A456-4E2F-B17E-509464F7A05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1463040" rtl="0" eaLnBrk="1" latinLnBrk="0" hangingPunct="1">
        <a:spcBef>
          <a:spcPct val="0"/>
        </a:spcBef>
        <a:buNone/>
        <a:defRPr sz="6400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SzPct val="75000"/>
        <a:buFont typeface="Wingdings" pitchFamily="2" charset="2"/>
        <a:buChar char="q"/>
        <a:defRPr sz="4500" kern="1200">
          <a:solidFill>
            <a:schemeClr val="tx2"/>
          </a:solidFill>
          <a:latin typeface="Candara" pitchFamily="34" charset="0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Wingdings" pitchFamily="2" charset="2"/>
        <a:buChar char="§"/>
        <a:defRPr sz="3800" kern="1200">
          <a:solidFill>
            <a:schemeClr val="tx2"/>
          </a:solidFill>
          <a:latin typeface="Candara" pitchFamily="34" charset="0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Candara" pitchFamily="34" charset="0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2"/>
          </a:solidFill>
          <a:latin typeface="Candara" pitchFamily="34" charset="0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2"/>
          </a:solidFill>
          <a:latin typeface="Candara" pitchFamily="34" charset="0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5BE3-8B77-466A-BD91-B2979B760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Digital Architecture for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D76D0-3F06-4B46-8BEB-8000CDED7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 an ideal scenario, what systems would we have to support UNICEF’s high-impact interventions?</a:t>
            </a:r>
          </a:p>
        </p:txBody>
      </p:sp>
    </p:spTree>
    <p:extLst>
      <p:ext uri="{BB962C8B-B14F-4D97-AF65-F5344CB8AC3E}">
        <p14:creationId xmlns:p14="http://schemas.microsoft.com/office/powerpoint/2010/main" val="349465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D085-C157-4709-AC29-2C13B67C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19B62-E966-4EBC-8ECA-34886448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Point-of-service digital solutions will be able to transact with the shared digital infrastructure’s “interoperability layer”</a:t>
            </a:r>
          </a:p>
          <a:p>
            <a:r>
              <a:rPr lang="en-CA" dirty="0"/>
              <a:t>The transaction processing pattern will resolve local IDs to enterprise IDs</a:t>
            </a:r>
          </a:p>
          <a:p>
            <a:r>
              <a:rPr lang="en-CA" dirty="0"/>
              <a:t>Information sharing, based on enterprise IDs, will support continuity of guideline-based care over time and across different sites</a:t>
            </a:r>
          </a:p>
          <a:p>
            <a:r>
              <a:rPr lang="en-CA" dirty="0"/>
              <a:t>Paper-based systems will asynchronously update electronic systems via manual data entry and/or the scanning of “engineered paper forms”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3DBF-5377-4DA9-B22B-09938EC6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9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3B9E-E196-4210-8BE2-E2935DC2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Immunization Registry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A780-AAC4-4123-8221-EFA3EE18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Solution profile:</a:t>
            </a:r>
          </a:p>
          <a:p>
            <a:pPr lvl="1"/>
            <a:r>
              <a:rPr lang="en-CA" dirty="0"/>
              <a:t>Create, update, query/retrieve child demographic records (functional architecture transactions: 1, 2, 3)</a:t>
            </a:r>
          </a:p>
          <a:p>
            <a:pPr lvl="1"/>
            <a:r>
              <a:rPr lang="en-CA" dirty="0"/>
              <a:t>Retrieve the child’s present immunization status; based on this status, calculate what vaccines are to be administered (4, 13)</a:t>
            </a:r>
          </a:p>
          <a:p>
            <a:pPr lvl="1"/>
            <a:r>
              <a:rPr lang="en-CA" dirty="0"/>
              <a:t>Record weight and, if stock is available, administer vaccines (5, 7)</a:t>
            </a:r>
          </a:p>
          <a:p>
            <a:pPr lvl="1"/>
            <a:r>
              <a:rPr lang="en-CA" dirty="0"/>
              <a:t>Based on aggregated vaccine administrations, generate HMIS indicators (15) and deplete inventory (21)</a:t>
            </a:r>
          </a:p>
          <a:p>
            <a:pPr lvl="1"/>
            <a:r>
              <a:rPr lang="en-CA" dirty="0"/>
              <a:t>Based on the child’s last visit date and vaccine schedule, send SMS visit reminders to child’s mum, or health worker, or both (3, 12, 14)</a:t>
            </a:r>
          </a:p>
          <a:p>
            <a:pPr lvl="1"/>
            <a:r>
              <a:rPr lang="en-CA" dirty="0"/>
              <a:t>Manage vaccine stores (22, 23, 24, 25)</a:t>
            </a:r>
          </a:p>
          <a:p>
            <a:pPr lvl="1"/>
            <a:r>
              <a:rPr lang="en-CA" dirty="0"/>
              <a:t>Establish child demographic record in CRVS (16)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52B78-A21C-4084-A16D-AC0D34EB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67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1DABD-8EB2-4C43-8C05-0EE04E24B7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7DF3D3B-6C0E-44B6-B396-28734299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78227-7D15-4792-AE66-EE65C50A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9EDE4-BBF2-4102-9714-DDEFDB8F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584" y="1484709"/>
            <a:ext cx="6610350" cy="6086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D0CFD-D309-410F-98F5-71D437114E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477129-D4A8-49DA-B2FE-194727150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F065DF-9776-4B10-9F87-3649851EE8BB}"/>
              </a:ext>
            </a:extLst>
          </p:cNvPr>
          <p:cNvSpPr/>
          <p:nvPr/>
        </p:nvSpPr>
        <p:spPr>
          <a:xfrm>
            <a:off x="9763472" y="1112784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82341-08CB-4B8F-9506-9AF1AEB9DE84}"/>
              </a:ext>
            </a:extLst>
          </p:cNvPr>
          <p:cNvSpPr/>
          <p:nvPr/>
        </p:nvSpPr>
        <p:spPr>
          <a:xfrm>
            <a:off x="9547448" y="3440724"/>
            <a:ext cx="18722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35CCA71-C40C-411E-B0C8-9F424FAC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42B08-B41D-4449-B33F-E6626C0B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788B8-C365-49EC-8B4A-D6161DE8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28" y="1954560"/>
            <a:ext cx="6343650" cy="3990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14AEF-FC8F-47B6-8A53-6CB908E6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DEA0E-63AC-48B6-87BF-CAF63698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E7AED-90A0-413A-891B-73B6B427EC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7AE93C4-60FA-43F2-B659-CF35187FB038}"/>
              </a:ext>
            </a:extLst>
          </p:cNvPr>
          <p:cNvSpPr/>
          <p:nvPr/>
        </p:nvSpPr>
        <p:spPr>
          <a:xfrm>
            <a:off x="11455035" y="4186808"/>
            <a:ext cx="169281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DE719-F0BA-4C26-87BA-14548537BBCC}"/>
              </a:ext>
            </a:extLst>
          </p:cNvPr>
          <p:cNvSpPr/>
          <p:nvPr/>
        </p:nvSpPr>
        <p:spPr>
          <a:xfrm>
            <a:off x="9582827" y="3992454"/>
            <a:ext cx="169281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D1D605-47B9-4BB4-9A80-F66FC479D0DC}"/>
              </a:ext>
            </a:extLst>
          </p:cNvPr>
          <p:cNvSpPr/>
          <p:nvPr/>
        </p:nvSpPr>
        <p:spPr>
          <a:xfrm>
            <a:off x="9763472" y="1338298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2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2E62D05-0274-4595-B780-D2C6EB6F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32F0A-2F81-417A-BF3B-C10A6112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9DD28-777F-480A-B619-F912A65F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12" y="1987308"/>
            <a:ext cx="7172325" cy="408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9D6E3-A8FB-4382-9F23-931AE82F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3957A-4776-4B45-992C-6F38EC8DA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B0ECF-ECCF-4B27-BD01-0E58E75BF4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F44687-34CE-4001-936F-80C72B720E1A}"/>
              </a:ext>
            </a:extLst>
          </p:cNvPr>
          <p:cNvSpPr/>
          <p:nvPr/>
        </p:nvSpPr>
        <p:spPr>
          <a:xfrm>
            <a:off x="9619456" y="4626613"/>
            <a:ext cx="1692813" cy="162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D6CFB-A8DA-49D2-AC79-407ADD9C21D7}"/>
              </a:ext>
            </a:extLst>
          </p:cNvPr>
          <p:cNvSpPr/>
          <p:nvPr/>
        </p:nvSpPr>
        <p:spPr>
          <a:xfrm>
            <a:off x="9623027" y="4255569"/>
            <a:ext cx="1692813" cy="238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0E945-4BD9-4190-B08D-6FEAE66D9869}"/>
              </a:ext>
            </a:extLst>
          </p:cNvPr>
          <p:cNvSpPr/>
          <p:nvPr/>
        </p:nvSpPr>
        <p:spPr>
          <a:xfrm>
            <a:off x="9763472" y="1538439"/>
            <a:ext cx="3312368" cy="14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0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A0B9B3F-97A6-4672-A186-EA42763C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851B2-106A-4BE5-BAE5-667AFAE6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555A-AC87-4AFA-ABDB-D6721EF7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36" y="1403548"/>
            <a:ext cx="7324725" cy="674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852BC-68F5-488F-A95A-D1473B5CD1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2AD1AC-FDC9-4F86-B4F4-8CEEB7447B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7A430-EB77-4892-8B02-5910DAA81E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0175B3-3D5C-45D4-86E5-76532E772C59}"/>
              </a:ext>
            </a:extLst>
          </p:cNvPr>
          <p:cNvSpPr/>
          <p:nvPr/>
        </p:nvSpPr>
        <p:spPr>
          <a:xfrm>
            <a:off x="11419656" y="4547714"/>
            <a:ext cx="1692813" cy="348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B10F7-0F22-4936-B95C-DD53C6749D56}"/>
              </a:ext>
            </a:extLst>
          </p:cNvPr>
          <p:cNvSpPr/>
          <p:nvPr/>
        </p:nvSpPr>
        <p:spPr>
          <a:xfrm>
            <a:off x="9763472" y="1666528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944A4-4159-4179-B3E4-A93996949848}"/>
              </a:ext>
            </a:extLst>
          </p:cNvPr>
          <p:cNvSpPr/>
          <p:nvPr/>
        </p:nvSpPr>
        <p:spPr>
          <a:xfrm>
            <a:off x="11416085" y="5906414"/>
            <a:ext cx="1692813" cy="238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1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65E02B4-C3EB-4F1F-A912-9708E0B4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5D7C4A-0695-470B-B621-B1361E7C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3F9FF-B9A5-4E67-985C-89BFBD8F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60" y="1511840"/>
            <a:ext cx="7019925" cy="6048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034A01-7CC0-4A6B-9354-D3F81708C2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FBA85A-C891-44E5-B424-71E98B2855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04C8D8-B9A1-4166-BB16-37C1D2A6C3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6B6382-C2B1-4136-B9D3-368C17214022}"/>
              </a:ext>
            </a:extLst>
          </p:cNvPr>
          <p:cNvSpPr/>
          <p:nvPr/>
        </p:nvSpPr>
        <p:spPr>
          <a:xfrm>
            <a:off x="11419656" y="4319625"/>
            <a:ext cx="1692813" cy="216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1B837E-329D-44AE-ADCC-26F609BA217A}"/>
              </a:ext>
            </a:extLst>
          </p:cNvPr>
          <p:cNvSpPr/>
          <p:nvPr/>
        </p:nvSpPr>
        <p:spPr>
          <a:xfrm>
            <a:off x="9627408" y="3804749"/>
            <a:ext cx="1692813" cy="238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539DF-9D1B-4335-AB50-70BB07A89F53}"/>
              </a:ext>
            </a:extLst>
          </p:cNvPr>
          <p:cNvSpPr/>
          <p:nvPr/>
        </p:nvSpPr>
        <p:spPr>
          <a:xfrm>
            <a:off x="11419656" y="3954014"/>
            <a:ext cx="1692813" cy="238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84C6A6-8E7D-48A1-8CEC-E14FEF203B27}"/>
              </a:ext>
            </a:extLst>
          </p:cNvPr>
          <p:cNvSpPr/>
          <p:nvPr/>
        </p:nvSpPr>
        <p:spPr>
          <a:xfrm>
            <a:off x="9775400" y="1882552"/>
            <a:ext cx="3312368" cy="237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4C968C0-F5FB-4D61-9CD1-3FACF68E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44A7C-F2B1-4AC8-8DFB-15076B9E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5A616-914D-4BF7-A000-0AA54E5C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08" y="1882552"/>
            <a:ext cx="6057900" cy="496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F23B0-2301-4DCF-9E12-FEBDC52ABE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386D3-4FA7-41AA-8801-AB3BCA18B5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37063-CB73-4B77-AEB7-92570D1540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AA538D-6F85-4777-BE35-D78AA415D2C5}"/>
              </a:ext>
            </a:extLst>
          </p:cNvPr>
          <p:cNvSpPr/>
          <p:nvPr/>
        </p:nvSpPr>
        <p:spPr>
          <a:xfrm>
            <a:off x="9775400" y="2077556"/>
            <a:ext cx="3312368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854CB-B79D-4EF2-910F-3DE81A96905A}"/>
              </a:ext>
            </a:extLst>
          </p:cNvPr>
          <p:cNvSpPr/>
          <p:nvPr/>
        </p:nvSpPr>
        <p:spPr>
          <a:xfrm>
            <a:off x="11435560" y="6121317"/>
            <a:ext cx="1692813" cy="1093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2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4C968C0-F5FB-4D61-9CD1-3FACF68E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44A7C-F2B1-4AC8-8DFB-15076B9E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F23B0-2301-4DCF-9E12-FEBDC52A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2898851"/>
            <a:ext cx="4023360" cy="2263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386D3-4FA7-41AA-8801-AB3BCA18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7" y="5364483"/>
            <a:ext cx="4023360" cy="2263140"/>
          </a:xfrm>
          <a:prstGeom prst="rect">
            <a:avLst/>
          </a:prstGeom>
        </p:spPr>
      </p:pic>
      <p:pic>
        <p:nvPicPr>
          <p:cNvPr id="2050" name="Picture 2" descr="http://localhost:1086/index.php?png=mscAE7A.tmp">
            <a:extLst>
              <a:ext uri="{FF2B5EF4-FFF2-40B4-BE49-F238E27FC236}">
                <a16:creationId xmlns:a16="http://schemas.microsoft.com/office/drawing/2014/main" id="{FA4E6AD0-2685-4BCA-AA08-22FC664E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96" y="2176872"/>
            <a:ext cx="4495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8880F-5B1C-48D6-B628-B46D850598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36" y="433217"/>
            <a:ext cx="4023361" cy="22631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D7B1F-37DD-44FF-8BEF-B198F831AED2}"/>
              </a:ext>
            </a:extLst>
          </p:cNvPr>
          <p:cNvSpPr/>
          <p:nvPr/>
        </p:nvSpPr>
        <p:spPr>
          <a:xfrm>
            <a:off x="9775400" y="2224306"/>
            <a:ext cx="3312368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A538D-6F85-4777-BE35-D78AA415D2C5}"/>
              </a:ext>
            </a:extLst>
          </p:cNvPr>
          <p:cNvSpPr/>
          <p:nvPr/>
        </p:nvSpPr>
        <p:spPr>
          <a:xfrm>
            <a:off x="9831694" y="5857769"/>
            <a:ext cx="1603866" cy="263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1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F1A1-B6C5-41B8-BF9C-BBA1DC91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04DF83-0272-4D57-BB64-02C05067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4800" dirty="0"/>
              <a:t>This is ONE example use case (childhood immunization)</a:t>
            </a:r>
          </a:p>
          <a:p>
            <a:r>
              <a:rPr lang="en-CA" sz="4800" dirty="0"/>
              <a:t>There are many more examples</a:t>
            </a:r>
          </a:p>
          <a:p>
            <a:r>
              <a:rPr lang="en-CA" sz="4800" dirty="0"/>
              <a:t>The patterns are highly re-usable across other use cases and across different software solution platforms (e.g. web, mobile, engineered paper)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E86E1-CA1A-49F2-B265-083D4A66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8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285F-A98F-47A0-86F0-D8578AEC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 architectures…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CF30-C25E-4E13-B7D5-A5EC5051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b="1" dirty="0"/>
              <a:t>Enterprise architecture</a:t>
            </a:r>
            <a:br>
              <a:rPr lang="en-CA" dirty="0"/>
            </a:br>
            <a:r>
              <a:rPr lang="en-CA" dirty="0"/>
              <a:t>What pervasive digital infrastructure do we need so that our system will act like a system?</a:t>
            </a:r>
          </a:p>
          <a:p>
            <a:r>
              <a:rPr lang="en-CA" b="1" dirty="0"/>
              <a:t>Functional architecture </a:t>
            </a:r>
            <a:br>
              <a:rPr lang="en-CA" dirty="0"/>
            </a:br>
            <a:r>
              <a:rPr lang="en-CA" dirty="0"/>
              <a:t>What things to do we need to do; what workflows do we need to support?</a:t>
            </a:r>
          </a:p>
          <a:p>
            <a:r>
              <a:rPr lang="en-CA" b="1" dirty="0"/>
              <a:t>Solution architecture </a:t>
            </a:r>
            <a:br>
              <a:rPr lang="en-CA" dirty="0"/>
            </a:br>
            <a:r>
              <a:rPr lang="en-CA" dirty="0"/>
              <a:t>What software products will operationalize these workflows within the context of the enterprise infrastructure?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8250B-44A1-4239-94CF-60088B97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45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A4672-2247-4938-BDF3-CA7E5448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386C3-CCF3-446F-A05D-47513C86D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architecture needed for children isn’t different than the architecture needed for “everyone”</a:t>
            </a:r>
          </a:p>
          <a:p>
            <a:r>
              <a:rPr lang="en-CA" dirty="0"/>
              <a:t>A relatively small set of functional “Lego blocks” is needed to serve a wide array of use cases</a:t>
            </a:r>
          </a:p>
          <a:p>
            <a:r>
              <a:rPr lang="en-CA" dirty="0"/>
              <a:t>Point-of-service (POS) solutions will plug into the data sharing infrastructure so that care continuity and coordination can happen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66DE2-0CBC-4E1C-B9CC-74627083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3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9A47-9A97-4AF3-B7DB-964A34FA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Enterprise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8B40D-E87C-41B7-9344-5306D78C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Integrated platform supporting:</a:t>
            </a:r>
          </a:p>
          <a:p>
            <a:pPr lvl="1"/>
            <a:r>
              <a:rPr lang="en-CA" dirty="0"/>
              <a:t>Health Information Exchange (HIE)</a:t>
            </a:r>
          </a:p>
          <a:p>
            <a:pPr lvl="1"/>
            <a:r>
              <a:rPr lang="en-CA" dirty="0"/>
              <a:t>Health Insurance Management Information System (HIMIS)</a:t>
            </a:r>
          </a:p>
          <a:p>
            <a:pPr lvl="1"/>
            <a:r>
              <a:rPr lang="en-CA" dirty="0"/>
              <a:t>Civil Registration and Vital Statistics (CRVS)</a:t>
            </a:r>
          </a:p>
          <a:p>
            <a:pPr lvl="1"/>
            <a:r>
              <a:rPr lang="en-CA" dirty="0"/>
              <a:t>Supply Chain Management (SCM) including Distribution Requirements Planning (DRP)</a:t>
            </a:r>
          </a:p>
          <a:p>
            <a:r>
              <a:rPr lang="en-CA" dirty="0"/>
              <a:t>Shared ID registries for “cardinal” data assets (e.g. clients, facilities, providers, procedures, commodities, etc.)</a:t>
            </a:r>
          </a:p>
          <a:p>
            <a:r>
              <a:rPr lang="en-CA" dirty="0"/>
              <a:t>Seamless transaction processing across sub-systems; support for whole-system data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7795-152D-4AF9-85E1-9A29B41B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4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>
            <a:extLst>
              <a:ext uri="{FF2B5EF4-FFF2-40B4-BE49-F238E27FC236}">
                <a16:creationId xmlns:a16="http://schemas.microsoft.com/office/drawing/2014/main" id="{304CC106-8E7D-4008-A646-D61869480B6D}"/>
              </a:ext>
            </a:extLst>
          </p:cNvPr>
          <p:cNvSpPr/>
          <p:nvPr/>
        </p:nvSpPr>
        <p:spPr>
          <a:xfrm>
            <a:off x="762472" y="718168"/>
            <a:ext cx="13465496" cy="5278116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85CE4-05B9-402E-B638-AD4401EA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C95C5-C0EE-4EE0-915E-C62EB24BC4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904" y="2878407"/>
            <a:ext cx="6336704" cy="40447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F08BDF-94E1-4077-87FC-E9A06D7D2102}"/>
              </a:ext>
            </a:extLst>
          </p:cNvPr>
          <p:cNvSpPr/>
          <p:nvPr/>
        </p:nvSpPr>
        <p:spPr>
          <a:xfrm>
            <a:off x="6307088" y="3330335"/>
            <a:ext cx="61184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A4472D-F22C-49BE-9A89-5A6A58D4A8EB}"/>
              </a:ext>
            </a:extLst>
          </p:cNvPr>
          <p:cNvSpPr/>
          <p:nvPr/>
        </p:nvSpPr>
        <p:spPr>
          <a:xfrm>
            <a:off x="7091664" y="3330335"/>
            <a:ext cx="61184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E07DD3-97B9-41BF-8F0E-7698F5ABABC7}"/>
              </a:ext>
            </a:extLst>
          </p:cNvPr>
          <p:cNvSpPr/>
          <p:nvPr/>
        </p:nvSpPr>
        <p:spPr>
          <a:xfrm>
            <a:off x="7855480" y="3330335"/>
            <a:ext cx="61184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6CA345-E4BA-4DE7-B6FC-F29EF0A56B5A}"/>
              </a:ext>
            </a:extLst>
          </p:cNvPr>
          <p:cNvSpPr/>
          <p:nvPr/>
        </p:nvSpPr>
        <p:spPr>
          <a:xfrm>
            <a:off x="8550780" y="3330335"/>
            <a:ext cx="61184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EF87F5-C0E8-40E7-90FB-444DD4920A54}"/>
              </a:ext>
            </a:extLst>
          </p:cNvPr>
          <p:cNvSpPr/>
          <p:nvPr/>
        </p:nvSpPr>
        <p:spPr>
          <a:xfrm>
            <a:off x="9303592" y="3330335"/>
            <a:ext cx="61184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0F99D9-F61F-4913-8617-0079FD447417}"/>
              </a:ext>
            </a:extLst>
          </p:cNvPr>
          <p:cNvSpPr/>
          <p:nvPr/>
        </p:nvSpPr>
        <p:spPr>
          <a:xfrm>
            <a:off x="10067408" y="3330335"/>
            <a:ext cx="61184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05D4D5-4BDF-42AA-B144-DE02DEA8845A}"/>
              </a:ext>
            </a:extLst>
          </p:cNvPr>
          <p:cNvSpPr/>
          <p:nvPr/>
        </p:nvSpPr>
        <p:spPr>
          <a:xfrm>
            <a:off x="6307088" y="1510255"/>
            <a:ext cx="611848" cy="13681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Billing Codes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76C5E8-9C88-4175-847B-AC04B517DAE9}"/>
              </a:ext>
            </a:extLst>
          </p:cNvPr>
          <p:cNvSpPr/>
          <p:nvPr/>
        </p:nvSpPr>
        <p:spPr>
          <a:xfrm>
            <a:off x="7091664" y="1510255"/>
            <a:ext cx="611848" cy="13681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Beneficiaries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0A0AC80-A220-4C0F-99F1-9F5676DEF207}"/>
              </a:ext>
            </a:extLst>
          </p:cNvPr>
          <p:cNvSpPr/>
          <p:nvPr/>
        </p:nvSpPr>
        <p:spPr>
          <a:xfrm>
            <a:off x="7855480" y="1510255"/>
            <a:ext cx="611848" cy="13681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Insurance Transactions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BBCE400-A9C6-4250-A9BF-0879210DF05B}"/>
              </a:ext>
            </a:extLst>
          </p:cNvPr>
          <p:cNvSpPr/>
          <p:nvPr/>
        </p:nvSpPr>
        <p:spPr>
          <a:xfrm>
            <a:off x="8550780" y="1510255"/>
            <a:ext cx="611848" cy="13681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Insurance Analytics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E44249-FCD8-4AE9-9E91-5DD69DEFDA92}"/>
              </a:ext>
            </a:extLst>
          </p:cNvPr>
          <p:cNvSpPr/>
          <p:nvPr/>
        </p:nvSpPr>
        <p:spPr>
          <a:xfrm>
            <a:off x="9303592" y="1510255"/>
            <a:ext cx="611848" cy="13681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Empaneled Organizations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93390A-FADD-4DE9-9264-05C9C36165D4}"/>
              </a:ext>
            </a:extLst>
          </p:cNvPr>
          <p:cNvSpPr/>
          <p:nvPr/>
        </p:nvSpPr>
        <p:spPr>
          <a:xfrm>
            <a:off x="10067408" y="1510255"/>
            <a:ext cx="611848" cy="13681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Empaneled Providers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A6DE1C-9472-4CB5-AAB2-3883FF2190BA}"/>
              </a:ext>
            </a:extLst>
          </p:cNvPr>
          <p:cNvCxnSpPr>
            <a:cxnSpLocks/>
            <a:stCxn id="6" idx="0"/>
            <a:endCxn id="20" idx="2"/>
          </p:cNvCxnSpPr>
          <p:nvPr/>
        </p:nvCxnSpPr>
        <p:spPr>
          <a:xfrm flipV="1">
            <a:off x="6613012" y="2878407"/>
            <a:ext cx="0" cy="451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2FCFE0-FE55-44C1-B53E-0AF287025098}"/>
              </a:ext>
            </a:extLst>
          </p:cNvPr>
          <p:cNvCxnSpPr>
            <a:cxnSpLocks/>
            <a:stCxn id="8" idx="0"/>
            <a:endCxn id="21" idx="2"/>
          </p:cNvCxnSpPr>
          <p:nvPr/>
        </p:nvCxnSpPr>
        <p:spPr>
          <a:xfrm flipV="1">
            <a:off x="7397588" y="2878407"/>
            <a:ext cx="0" cy="451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1B84AD-D404-4032-9230-C494DE876905}"/>
              </a:ext>
            </a:extLst>
          </p:cNvPr>
          <p:cNvCxnSpPr>
            <a:cxnSpLocks/>
            <a:stCxn id="16" idx="0"/>
            <a:endCxn id="22" idx="2"/>
          </p:cNvCxnSpPr>
          <p:nvPr/>
        </p:nvCxnSpPr>
        <p:spPr>
          <a:xfrm flipV="1">
            <a:off x="8161404" y="2878407"/>
            <a:ext cx="0" cy="451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E17A3-7F4D-4FB2-9621-DAEA58D8BF89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V="1">
            <a:off x="8856704" y="2878407"/>
            <a:ext cx="0" cy="451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EA4373-E8A9-4706-8F14-5A962674E702}"/>
              </a:ext>
            </a:extLst>
          </p:cNvPr>
          <p:cNvCxnSpPr>
            <a:cxnSpLocks/>
            <a:stCxn id="18" idx="0"/>
            <a:endCxn id="24" idx="2"/>
          </p:cNvCxnSpPr>
          <p:nvPr/>
        </p:nvCxnSpPr>
        <p:spPr>
          <a:xfrm flipV="1">
            <a:off x="9609516" y="2878407"/>
            <a:ext cx="0" cy="451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7DCC078-B041-4953-BB1E-6DB0AD5A81D7}"/>
              </a:ext>
            </a:extLst>
          </p:cNvPr>
          <p:cNvCxnSpPr>
            <a:cxnSpLocks/>
            <a:stCxn id="19" idx="0"/>
            <a:endCxn id="25" idx="2"/>
          </p:cNvCxnSpPr>
          <p:nvPr/>
        </p:nvCxnSpPr>
        <p:spPr>
          <a:xfrm flipV="1">
            <a:off x="10373332" y="2878407"/>
            <a:ext cx="0" cy="451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E66EAA0-8872-4964-B5C0-5137B34E4A19}"/>
              </a:ext>
            </a:extLst>
          </p:cNvPr>
          <p:cNvSpPr txBox="1"/>
          <p:nvPr/>
        </p:nvSpPr>
        <p:spPr>
          <a:xfrm>
            <a:off x="3426769" y="1964188"/>
            <a:ext cx="258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rgbClr val="C00000"/>
                </a:solidFill>
              </a:rPr>
              <a:t>Social Insurance in support of Universal Health Coverage</a:t>
            </a:r>
          </a:p>
          <a:p>
            <a:pPr algn="r"/>
            <a:r>
              <a:rPr lang="en-CA" sz="1200" dirty="0">
                <a:solidFill>
                  <a:srgbClr val="C00000"/>
                </a:solidFill>
              </a:rPr>
              <a:t>(different use of common databases)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B209DF-4E77-4A18-855A-6D8D33F72AF2}"/>
              </a:ext>
            </a:extLst>
          </p:cNvPr>
          <p:cNvSpPr txBox="1"/>
          <p:nvPr/>
        </p:nvSpPr>
        <p:spPr>
          <a:xfrm>
            <a:off x="6081156" y="587049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93575E-B8D3-4E60-AB9F-C04A67143C09}"/>
              </a:ext>
            </a:extLst>
          </p:cNvPr>
          <p:cNvSpPr txBox="1"/>
          <p:nvPr/>
        </p:nvSpPr>
        <p:spPr>
          <a:xfrm>
            <a:off x="5899336" y="6505040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C00000"/>
                </a:solidFill>
              </a:rPr>
              <a:t>Insurance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C2DBDE-247A-4859-BA51-6996447380E6}"/>
              </a:ext>
            </a:extLst>
          </p:cNvPr>
          <p:cNvSpPr/>
          <p:nvPr/>
        </p:nvSpPr>
        <p:spPr>
          <a:xfrm>
            <a:off x="7056908" y="3275763"/>
            <a:ext cx="673033" cy="81814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B56C5D7-7877-4F47-AD38-BEDBC6FB6082}"/>
              </a:ext>
            </a:extLst>
          </p:cNvPr>
          <p:cNvSpPr/>
          <p:nvPr/>
        </p:nvSpPr>
        <p:spPr>
          <a:xfrm>
            <a:off x="3051372" y="3239916"/>
            <a:ext cx="1527524" cy="894794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1"/>
                </a:solidFill>
              </a:rPr>
              <a:t>Civil Registration and Vital Statistics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5CD1697-6F48-4DAE-B1DB-BD7C806AB975}"/>
              </a:ext>
            </a:extLst>
          </p:cNvPr>
          <p:cNvCxnSpPr>
            <a:stCxn id="54" idx="2"/>
            <a:endCxn id="55" idx="2"/>
          </p:cNvCxnSpPr>
          <p:nvPr/>
        </p:nvCxnSpPr>
        <p:spPr>
          <a:xfrm rot="5400000">
            <a:off x="5583880" y="2325164"/>
            <a:ext cx="40801" cy="3578291"/>
          </a:xfrm>
          <a:prstGeom prst="bentConnector3">
            <a:avLst>
              <a:gd name="adj1" fmla="val 660280"/>
            </a:avLst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croll: Vertical 59">
            <a:extLst>
              <a:ext uri="{FF2B5EF4-FFF2-40B4-BE49-F238E27FC236}">
                <a16:creationId xmlns:a16="http://schemas.microsoft.com/office/drawing/2014/main" id="{B6E23B9B-3384-41DD-9B4C-2E8636036893}"/>
              </a:ext>
            </a:extLst>
          </p:cNvPr>
          <p:cNvSpPr/>
          <p:nvPr/>
        </p:nvSpPr>
        <p:spPr>
          <a:xfrm>
            <a:off x="3599110" y="5972410"/>
            <a:ext cx="432048" cy="504056"/>
          </a:xfrm>
          <a:prstGeom prst="verticalScroll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FB39BA-DC35-4007-B6A6-A30B48A56DCB}"/>
              </a:ext>
            </a:extLst>
          </p:cNvPr>
          <p:cNvSpPr txBox="1"/>
          <p:nvPr/>
        </p:nvSpPr>
        <p:spPr>
          <a:xfrm>
            <a:off x="3335393" y="6505040"/>
            <a:ext cx="959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FFC000"/>
                </a:solidFill>
              </a:rPr>
              <a:t>Registrar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ABC25-2BAB-4A28-BA27-8F4A5B703163}"/>
              </a:ext>
            </a:extLst>
          </p:cNvPr>
          <p:cNvGrpSpPr/>
          <p:nvPr/>
        </p:nvGrpSpPr>
        <p:grpSpPr>
          <a:xfrm>
            <a:off x="2418656" y="4966639"/>
            <a:ext cx="2232248" cy="504056"/>
            <a:chOff x="2418656" y="4966639"/>
            <a:chExt cx="2232248" cy="504056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A255F130-218C-4D4D-AE78-42906C3AD62E}"/>
                </a:ext>
              </a:extLst>
            </p:cNvPr>
            <p:cNvSpPr/>
            <p:nvPr/>
          </p:nvSpPr>
          <p:spPr>
            <a:xfrm flipH="1">
              <a:off x="2418656" y="4966639"/>
              <a:ext cx="2232248" cy="504056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err="1">
                  <a:solidFill>
                    <a:srgbClr val="FFC000"/>
                  </a:solidFill>
                </a:rPr>
                <a:t>eGov</a:t>
              </a:r>
              <a:r>
                <a:rPr lang="en-CA" sz="1400" dirty="0">
                  <a:solidFill>
                    <a:srgbClr val="FFC000"/>
                  </a:solidFill>
                </a:rPr>
                <a:t> Interoperability Layer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428AF70-8E12-4CED-9771-396B84A72EB3}"/>
                </a:ext>
              </a:extLst>
            </p:cNvPr>
            <p:cNvSpPr/>
            <p:nvPr/>
          </p:nvSpPr>
          <p:spPr>
            <a:xfrm>
              <a:off x="2496284" y="5182663"/>
              <a:ext cx="72697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2"/>
                </a:solidFill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E7CF584-A8F8-4A28-B364-08E45A909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49508" y="5225617"/>
              <a:ext cx="131484" cy="175536"/>
            </a:xfrm>
            <a:prstGeom prst="rect">
              <a:avLst/>
            </a:prstGeom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0BE2587-75C1-4DDD-81D5-6009537F1D10}"/>
              </a:ext>
            </a:extLst>
          </p:cNvPr>
          <p:cNvSpPr/>
          <p:nvPr/>
        </p:nvSpPr>
        <p:spPr>
          <a:xfrm>
            <a:off x="7824700" y="3266261"/>
            <a:ext cx="673033" cy="81814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2AB6845-AEA1-4B30-BDE8-47A3F3B7C800}"/>
              </a:ext>
            </a:extLst>
          </p:cNvPr>
          <p:cNvSpPr/>
          <p:nvPr/>
        </p:nvSpPr>
        <p:spPr>
          <a:xfrm>
            <a:off x="11131624" y="3238447"/>
            <a:ext cx="1465121" cy="89479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1"/>
                </a:solidFill>
              </a:rPr>
              <a:t>Supply Chain Management including DRP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4E152B8-AA86-4B2D-83E7-BEFFC6302321}"/>
              </a:ext>
            </a:extLst>
          </p:cNvPr>
          <p:cNvCxnSpPr>
            <a:cxnSpLocks/>
            <a:stCxn id="65" idx="2"/>
            <a:endCxn id="64" idx="2"/>
          </p:cNvCxnSpPr>
          <p:nvPr/>
        </p:nvCxnSpPr>
        <p:spPr>
          <a:xfrm rot="5400000" flipH="1">
            <a:off x="9988284" y="2257340"/>
            <a:ext cx="48834" cy="3702968"/>
          </a:xfrm>
          <a:prstGeom prst="bentConnector3">
            <a:avLst>
              <a:gd name="adj1" fmla="val -468116"/>
            </a:avLst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4CE74AEB-FA20-4A6F-92B2-0B5E34F4D9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7036" y="6008628"/>
            <a:ext cx="634297" cy="44094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5CDFFDB-5D33-4564-AE85-D9EBAFC1FAB7}"/>
              </a:ext>
            </a:extLst>
          </p:cNvPr>
          <p:cNvSpPr txBox="1"/>
          <p:nvPr/>
        </p:nvSpPr>
        <p:spPr>
          <a:xfrm>
            <a:off x="11384443" y="6502704"/>
            <a:ext cx="959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SCM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39CD235-E1AA-4F94-B5DD-597BE68A3C0E}"/>
              </a:ext>
            </a:extLst>
          </p:cNvPr>
          <p:cNvSpPr/>
          <p:nvPr/>
        </p:nvSpPr>
        <p:spPr>
          <a:xfrm>
            <a:off x="10639257" y="6034830"/>
            <a:ext cx="504056" cy="42970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+mj-lt"/>
              </a:rPr>
              <a:t>IZ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900D8A-1E83-45A7-87C2-AA2B03FFE75A}"/>
              </a:ext>
            </a:extLst>
          </p:cNvPr>
          <p:cNvSpPr txBox="1"/>
          <p:nvPr/>
        </p:nvSpPr>
        <p:spPr>
          <a:xfrm>
            <a:off x="6225060" y="4320367"/>
            <a:ext cx="807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FF0000"/>
                </a:solidFill>
              </a:rPr>
              <a:t>ICP</a:t>
            </a:r>
          </a:p>
          <a:p>
            <a:pPr algn="ctr"/>
            <a:r>
              <a:rPr lang="en-CA" sz="1100" b="1" dirty="0">
                <a:solidFill>
                  <a:srgbClr val="FF0000"/>
                </a:solidFill>
              </a:rPr>
              <a:t>Engine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95F5117-8CD8-4EBC-B2C8-DBC2378C63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0301" y="4694511"/>
            <a:ext cx="383713" cy="38371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0E6087F-0F67-4BAD-B953-F5C16D75799F}"/>
              </a:ext>
            </a:extLst>
          </p:cNvPr>
          <p:cNvSpPr/>
          <p:nvPr/>
        </p:nvSpPr>
        <p:spPr>
          <a:xfrm>
            <a:off x="8523639" y="3271724"/>
            <a:ext cx="673033" cy="81814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2390F17-1785-48DF-8DC7-B10526E6E0F3}"/>
              </a:ext>
            </a:extLst>
          </p:cNvPr>
          <p:cNvCxnSpPr>
            <a:cxnSpLocks/>
            <a:stCxn id="65" idx="2"/>
            <a:endCxn id="44" idx="2"/>
          </p:cNvCxnSpPr>
          <p:nvPr/>
        </p:nvCxnSpPr>
        <p:spPr>
          <a:xfrm rot="5400000" flipH="1">
            <a:off x="10340485" y="2609542"/>
            <a:ext cx="43371" cy="3004029"/>
          </a:xfrm>
          <a:prstGeom prst="bentConnector3">
            <a:avLst>
              <a:gd name="adj1" fmla="val -527080"/>
            </a:avLst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F58F593-DD06-4CAE-AD5E-4AEC23DFCE6A}"/>
              </a:ext>
            </a:extLst>
          </p:cNvPr>
          <p:cNvSpPr txBox="1"/>
          <p:nvPr/>
        </p:nvSpPr>
        <p:spPr>
          <a:xfrm>
            <a:off x="5896304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C00000"/>
                </a:solidFill>
              </a:rPr>
              <a:t>Solutions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FD118-7BC8-4F35-9572-79C50BDB5ADF}"/>
              </a:ext>
            </a:extLst>
          </p:cNvPr>
          <p:cNvSpPr txBox="1"/>
          <p:nvPr/>
        </p:nvSpPr>
        <p:spPr>
          <a:xfrm>
            <a:off x="6605752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Apps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3D03C1-518A-483A-A026-4F0D1024FBE9}"/>
              </a:ext>
            </a:extLst>
          </p:cNvPr>
          <p:cNvSpPr txBox="1"/>
          <p:nvPr/>
        </p:nvSpPr>
        <p:spPr>
          <a:xfrm>
            <a:off x="7370818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EMR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3921E9-42C4-439C-B5DC-432822C0C557}"/>
              </a:ext>
            </a:extLst>
          </p:cNvPr>
          <p:cNvSpPr txBox="1"/>
          <p:nvPr/>
        </p:nvSpPr>
        <p:spPr>
          <a:xfrm>
            <a:off x="8875389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Solution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9EC955-6DC5-4AFC-98DB-2655DB8CBA13}"/>
              </a:ext>
            </a:extLst>
          </p:cNvPr>
          <p:cNvSpPr txBox="1"/>
          <p:nvPr/>
        </p:nvSpPr>
        <p:spPr>
          <a:xfrm>
            <a:off x="9603587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EPR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4F4D6F3-8E3B-4A1F-B0DD-CCD9059CB2D5}"/>
              </a:ext>
            </a:extLst>
          </p:cNvPr>
          <p:cNvSpPr txBox="1"/>
          <p:nvPr/>
        </p:nvSpPr>
        <p:spPr>
          <a:xfrm>
            <a:off x="11479030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Solution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3D4248-2824-4150-ABE2-70663286D1DB}"/>
              </a:ext>
            </a:extLst>
          </p:cNvPr>
          <p:cNvSpPr txBox="1"/>
          <p:nvPr/>
        </p:nvSpPr>
        <p:spPr>
          <a:xfrm>
            <a:off x="10366116" y="6502704"/>
            <a:ext cx="1054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Immunization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C04734-6F9F-461E-9618-B57F0491EDC8}"/>
              </a:ext>
            </a:extLst>
          </p:cNvPr>
          <p:cNvSpPr txBox="1"/>
          <p:nvPr/>
        </p:nvSpPr>
        <p:spPr>
          <a:xfrm>
            <a:off x="10511361" y="6634795"/>
            <a:ext cx="807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6527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972BB2-FE17-4100-B8FE-7F1D0053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Glossary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4F167-46A5-47FD-87D3-778FAB97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3806F-E5A6-4D69-A016-EED6AF475979}"/>
              </a:ext>
            </a:extLst>
          </p:cNvPr>
          <p:cNvSpPr txBox="1"/>
          <p:nvPr/>
        </p:nvSpPr>
        <p:spPr>
          <a:xfrm>
            <a:off x="1482552" y="2170584"/>
            <a:ext cx="86296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>
                <a:solidFill>
                  <a:schemeClr val="tx2"/>
                </a:solidFill>
              </a:rPr>
              <a:t>TS – terminology service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CR – client registry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SHR – shared health repository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HMIS – health management information system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FR – facility registry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HWR – health worker registry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ICP Engine – integrated care pathway (guideline-based workflow) logic engine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ILR – interlinked registry (</a:t>
            </a:r>
            <a:r>
              <a:rPr lang="en-CA" sz="2000" dirty="0" err="1">
                <a:solidFill>
                  <a:schemeClr val="tx2"/>
                </a:solidFill>
              </a:rPr>
              <a:t>organizations|facilities|health</a:t>
            </a:r>
            <a:r>
              <a:rPr lang="en-CA" sz="2000" dirty="0">
                <a:solidFill>
                  <a:schemeClr val="tx2"/>
                </a:solidFill>
              </a:rPr>
              <a:t> </a:t>
            </a:r>
            <a:r>
              <a:rPr lang="en-CA" sz="2000" dirty="0" err="1">
                <a:solidFill>
                  <a:schemeClr val="tx2"/>
                </a:solidFill>
              </a:rPr>
              <a:t>workers|health</a:t>
            </a:r>
            <a:r>
              <a:rPr lang="en-CA" sz="2000" dirty="0">
                <a:solidFill>
                  <a:schemeClr val="tx2"/>
                </a:solidFill>
              </a:rPr>
              <a:t> services)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SCM – supply chain management</a:t>
            </a:r>
          </a:p>
          <a:p>
            <a:pPr algn="l"/>
            <a:r>
              <a:rPr lang="en-CA" sz="2000" dirty="0">
                <a:solidFill>
                  <a:schemeClr val="tx2"/>
                </a:solidFill>
              </a:rPr>
              <a:t>DRP – distribution requirements planning</a:t>
            </a:r>
          </a:p>
          <a:p>
            <a:pPr algn="l"/>
            <a:endParaRPr lang="en-CA" sz="2000" dirty="0">
              <a:solidFill>
                <a:schemeClr val="tx2"/>
              </a:solidFill>
            </a:endParaRPr>
          </a:p>
          <a:p>
            <a:pPr algn="l"/>
            <a:endParaRPr lang="en-CA" sz="2000" dirty="0">
              <a:solidFill>
                <a:schemeClr val="tx2"/>
              </a:solidFill>
            </a:endParaRPr>
          </a:p>
          <a:p>
            <a:pPr algn="l"/>
            <a:endParaRPr lang="en-CA" sz="2000" dirty="0">
              <a:solidFill>
                <a:schemeClr val="tx2"/>
              </a:solidFill>
            </a:endParaRPr>
          </a:p>
          <a:p>
            <a:pPr algn="l"/>
            <a:endParaRPr lang="en-C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89971-6478-45CB-88D1-8F90178D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82FA2-FFD2-4503-AE43-E81F6160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From a couple of dozen “Lego block” transactions, a wide array of functionality can be supported</a:t>
            </a:r>
          </a:p>
          <a:p>
            <a:r>
              <a:rPr lang="en-CA" dirty="0"/>
              <a:t>The transactions are re-usable across public health and curative care workflows and will be operationalized by the shared digital infrastructure</a:t>
            </a:r>
          </a:p>
          <a:p>
            <a:r>
              <a:rPr lang="en-CA" dirty="0"/>
              <a:t>Point-of-service solutions will adhere to “interoperability” patterns that leverage the shared infrastructure’s transactions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61169-DA2C-4CA1-AE7B-0A40A85B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41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3B1F2-F0DD-476C-B893-97FFECE4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0F8DB-965A-4852-AFED-36F76D5D7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CA" dirty="0"/>
              <a:t>Create a new client (demographic) record</a:t>
            </a:r>
          </a:p>
          <a:p>
            <a:pPr marL="914400" indent="-914400">
              <a:buFont typeface="+mj-lt"/>
              <a:buAutoNum type="arabicPeriod"/>
            </a:pPr>
            <a:r>
              <a:rPr lang="en-CA" dirty="0"/>
              <a:t>Update a client record</a:t>
            </a:r>
          </a:p>
          <a:p>
            <a:pPr marL="914400" indent="-914400">
              <a:buFont typeface="+mj-lt"/>
              <a:buAutoNum type="arabicPeriod"/>
            </a:pPr>
            <a:r>
              <a:rPr lang="en-CA" dirty="0"/>
              <a:t>Query for and retrieve a client record</a:t>
            </a:r>
          </a:p>
          <a:p>
            <a:pPr marL="914400" indent="-914400">
              <a:buFont typeface="+mj-lt"/>
              <a:buAutoNum type="arabicPeriod"/>
            </a:pPr>
            <a:r>
              <a:rPr lang="en-CA" dirty="0"/>
              <a:t>Query for and retrieve clinical information about a client</a:t>
            </a:r>
          </a:p>
          <a:p>
            <a:pPr marL="914400" indent="-914400">
              <a:buFont typeface="+mj-lt"/>
              <a:buAutoNum type="arabicPeriod"/>
            </a:pPr>
            <a:r>
              <a:rPr lang="en-CA" dirty="0"/>
              <a:t>Save clinical information about a client</a:t>
            </a:r>
          </a:p>
          <a:p>
            <a:pPr marL="914400" indent="-914400">
              <a:buFont typeface="+mj-lt"/>
              <a:buAutoNum type="arabicPeriod"/>
            </a:pPr>
            <a:r>
              <a:rPr lang="en-CA" dirty="0"/>
              <a:t>Order medications</a:t>
            </a:r>
          </a:p>
          <a:p>
            <a:pPr marL="914400" indent="-914400">
              <a:buFont typeface="+mj-lt"/>
              <a:buAutoNum type="arabicPeriod"/>
            </a:pPr>
            <a:r>
              <a:rPr lang="en-CA" dirty="0"/>
              <a:t>Dispense medications</a:t>
            </a:r>
          </a:p>
          <a:p>
            <a:pPr marL="914400" indent="-914400">
              <a:buFont typeface="+mj-lt"/>
              <a:buAutoNum type="arabicPeriod"/>
            </a:pP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392C9-F714-4718-9BEF-85B6976CB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 startAt="8"/>
            </a:pPr>
            <a:r>
              <a:rPr lang="en-CA" dirty="0"/>
              <a:t>Order lab tests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Receive lab results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Refer a client (escalate care)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Discharge a client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Query for providers, facilities, organizations or services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Execute care guideline logic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Send alerts or reminders to providers or to clients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en-CA" dirty="0"/>
              <a:t>Aggregate person-centric transactions to generate reportable indicators (HMIS)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E2C73-C050-4BC1-A1C8-85A45DF7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93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3B1F2-F0DD-476C-B893-97FFECE4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0F8DB-965A-4852-AFED-36F76D5D7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 startAt="16"/>
            </a:pPr>
            <a:r>
              <a:rPr lang="en-CA" dirty="0"/>
              <a:t>Share client demographic data with the CRVS system</a:t>
            </a:r>
          </a:p>
          <a:p>
            <a:pPr marL="914400" indent="-914400">
              <a:buFont typeface="+mj-lt"/>
              <a:buAutoNum type="arabicPeriod" startAt="16"/>
            </a:pPr>
            <a:r>
              <a:rPr lang="en-CA" dirty="0"/>
              <a:t>Establish a client’s health insurance status</a:t>
            </a:r>
          </a:p>
          <a:p>
            <a:pPr marL="914400" indent="-914400">
              <a:buFont typeface="+mj-lt"/>
              <a:buAutoNum type="arabicPeriod" startAt="16"/>
            </a:pPr>
            <a:r>
              <a:rPr lang="en-CA" dirty="0"/>
              <a:t>Transact the payment of health insurance premiums</a:t>
            </a:r>
          </a:p>
          <a:p>
            <a:pPr marL="914400" indent="-914400">
              <a:buFont typeface="+mj-lt"/>
              <a:buAutoNum type="arabicPeriod" startAt="16"/>
            </a:pPr>
            <a:r>
              <a:rPr lang="en-CA" dirty="0"/>
              <a:t>Record the provision of insured services</a:t>
            </a:r>
          </a:p>
          <a:p>
            <a:pPr marL="914400" indent="-914400">
              <a:buFont typeface="+mj-lt"/>
              <a:buAutoNum type="arabicPeriod" startAt="16"/>
            </a:pPr>
            <a:r>
              <a:rPr lang="en-CA" dirty="0"/>
              <a:t>Pay for the provision of insured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392C9-F714-4718-9BEF-85B6976CB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 startAt="21"/>
            </a:pPr>
            <a:r>
              <a:rPr lang="en-CA" dirty="0"/>
              <a:t>Record (or imply) inventory consumption transactions</a:t>
            </a:r>
          </a:p>
          <a:p>
            <a:pPr marL="914400" indent="-914400">
              <a:buFont typeface="+mj-lt"/>
              <a:buAutoNum type="arabicPeriod" startAt="21"/>
            </a:pPr>
            <a:r>
              <a:rPr lang="en-CA" dirty="0"/>
              <a:t>Calculate perpetual inventory levels</a:t>
            </a:r>
          </a:p>
          <a:p>
            <a:pPr marL="914400" indent="-914400">
              <a:buFont typeface="+mj-lt"/>
              <a:buAutoNum type="arabicPeriod" startAt="21"/>
            </a:pPr>
            <a:r>
              <a:rPr lang="en-CA" dirty="0"/>
              <a:t>Record inventory physical counts</a:t>
            </a:r>
          </a:p>
          <a:p>
            <a:pPr marL="914400" indent="-914400">
              <a:buFont typeface="+mj-lt"/>
              <a:buAutoNum type="arabicPeriod" startAt="21"/>
            </a:pPr>
            <a:r>
              <a:rPr lang="en-CA" dirty="0"/>
              <a:t>Develop inventory replenishment plans (DRP)</a:t>
            </a:r>
          </a:p>
          <a:p>
            <a:pPr marL="914400" indent="-914400">
              <a:buFont typeface="+mj-lt"/>
              <a:buAutoNum type="arabicPeriod" startAt="21"/>
            </a:pPr>
            <a:r>
              <a:rPr lang="en-CA" dirty="0"/>
              <a:t>Transact supply chain logistics: requisition, order, pick, pack, ship, receive, return, scrap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E2C73-C050-4BC1-A1C8-85A45DF7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00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6E4A-D093-4751-8826-8522FB23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Particularly useful functionality…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60C9A-9463-4DD0-85A3-82CE5096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New client demographic records for newborns will automatically be shared with the CRVS system</a:t>
            </a:r>
          </a:p>
          <a:p>
            <a:r>
              <a:rPr lang="en-CA" dirty="0"/>
              <a:t>Insurance status will be managed as an attribute of the client demographic record; authenticating the ID of the client will automatically indicate the available insured services</a:t>
            </a:r>
          </a:p>
          <a:p>
            <a:r>
              <a:rPr lang="en-CA" dirty="0"/>
              <a:t>Posting care delivery transactions to the shared health record (SHR) will automatically create the associated health insurance claim transactions</a:t>
            </a:r>
          </a:p>
          <a:p>
            <a:r>
              <a:rPr lang="en-CA" dirty="0"/>
              <a:t>Recording certain care delivery transactions (e.g. medication dispense) will automatically create inventory consumption transactions</a:t>
            </a:r>
          </a:p>
          <a:p>
            <a:r>
              <a:rPr lang="en-CA" dirty="0"/>
              <a:t>Tick-of-the-clock “events” can generate guideline-based alerts (e.g. vaccination visit reminders, alerts for missed vaccination visits, etc.)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42C80-72EE-4A29-972E-C1E3E2E6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F48E-A456-4E2F-B17E-509464F7A05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278805"/>
      </p:ext>
    </p:extLst>
  </p:cSld>
  <p:clrMapOvr>
    <a:masterClrMapping/>
  </p:clrMapOvr>
</p:sld>
</file>

<file path=ppt/theme/theme1.xml><?xml version="1.0" encoding="utf-8"?>
<a:theme xmlns:a="http://schemas.openxmlformats.org/drawingml/2006/main" name="ecGroup PPT templat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7-09-14 cycle 3 draft (notional) spec" id="{9A67F329-987B-47B2-A5B4-F181926CA689}" vid="{2250023F-EDB6-4F2A-8B04-18F2492E9D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ecGroup PPT Template</Template>
  <TotalTime>2772</TotalTime>
  <Words>900</Words>
  <Application>Microsoft Office PowerPoint</Application>
  <PresentationFormat>Custom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Candara</vt:lpstr>
      <vt:lpstr>Wingdings</vt:lpstr>
      <vt:lpstr>ecGroup PPT template 16x9</vt:lpstr>
      <vt:lpstr>Digital Architecture for Children</vt:lpstr>
      <vt:lpstr>3 architectures…</vt:lpstr>
      <vt:lpstr>Enterprise Architecture</vt:lpstr>
      <vt:lpstr>PowerPoint Presentation</vt:lpstr>
      <vt:lpstr>Glossary</vt:lpstr>
      <vt:lpstr>Functional Architecture</vt:lpstr>
      <vt:lpstr>Functional Architecture</vt:lpstr>
      <vt:lpstr>Functional Architecture</vt:lpstr>
      <vt:lpstr>Particularly useful functionality…</vt:lpstr>
      <vt:lpstr>Solution Architecture</vt:lpstr>
      <vt:lpstr>Example: Immunization Registry</vt:lpstr>
      <vt:lpstr>Solution Architecture</vt:lpstr>
      <vt:lpstr>Solution Architecture</vt:lpstr>
      <vt:lpstr>Solution Architecture</vt:lpstr>
      <vt:lpstr>Solution Architecture</vt:lpstr>
      <vt:lpstr>Solution Architecture</vt:lpstr>
      <vt:lpstr>Solution Architecture</vt:lpstr>
      <vt:lpstr>Solution Architecture</vt:lpstr>
      <vt:lpstr>Solution Architecture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Architecture for Children</dc:title>
  <dc:creator>Derek Ritz</dc:creator>
  <cp:lastModifiedBy>Derek Ritz</cp:lastModifiedBy>
  <cp:revision>42</cp:revision>
  <dcterms:created xsi:type="dcterms:W3CDTF">2017-11-12T22:43:02Z</dcterms:created>
  <dcterms:modified xsi:type="dcterms:W3CDTF">2019-02-07T09:14:10Z</dcterms:modified>
</cp:coreProperties>
</file>