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A4099"/>
    <a:srgbClr val="24105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5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6A9E2-0C2D-4754-A205-834546CB4158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875E6-EA61-45F4-975F-A64203B39C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9514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1EB9-510C-4552-8B85-9F08CBC43A4C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7176-4D28-144C-AB30-ACED7F44A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26BF-BC20-4FB3-A575-11D2CE290FE7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7176-4D28-144C-AB30-ACED7F44A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A792-2BCA-41FA-9180-8C03F42730A9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7176-4D28-144C-AB30-ACED7F44A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_Duo_266.jpg"/>
          <p:cNvPicPr>
            <a:picLocks noChangeAspect="1"/>
          </p:cNvPicPr>
          <p:nvPr userDrawn="1"/>
        </p:nvPicPr>
        <p:blipFill>
          <a:blip r:embed="rId2">
            <a:alphaModFix amt="6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00C8-E792-4069-A005-2B0B2A759073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7176-4D28-144C-AB30-ACED7F44A3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580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0B63-9C6A-4EC8-B6C3-DCED3661796E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7176-4D28-144C-AB30-ACED7F44A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844F-BBC9-42E9-B343-0460162B06A8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7176-4D28-144C-AB30-ACED7F44A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B502-EDC3-4917-BF17-FDC520F1E59F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7176-4D28-144C-AB30-ACED7F44A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3BD4-0064-44CA-873A-6D5FFA2D301B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7176-4D28-144C-AB30-ACED7F44A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DA81-C300-424E-8895-55BFE35F9A89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7176-4D28-144C-AB30-ACED7F44A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31E8-D71B-4F27-A73F-C47F38974C61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7176-4D28-144C-AB30-ACED7F44A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692B-67F8-4927-89E3-356714E5FF6C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7176-4D28-144C-AB30-ACED7F44A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866F-B397-4016-A342-575070F9DED4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7176-4D28-144C-AB30-ACED7F44A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_Duo_266.jpg"/>
          <p:cNvPicPr>
            <a:picLocks noChangeAspect="1"/>
          </p:cNvPicPr>
          <p:nvPr userDrawn="1"/>
        </p:nvPicPr>
        <p:blipFill>
          <a:blip r:embed="rId14">
            <a:alphaModFix amt="6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4D72F-7FFB-47DB-90A8-19B54CF95617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October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07176-4D28-144C-AB30-ACED7F44A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bobjolliffe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jamesm.kariuki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_Duo_266.jpg"/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PurpleGlob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3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87402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en-CA" sz="2200" dirty="0" smtClean="0">
                <a:ea typeface="ＭＳ Ｐゴシック" pitchFamily="34" charset="-128"/>
              </a:rPr>
              <a:t/>
            </a:r>
            <a:br>
              <a:rPr lang="en-CA" sz="2200" dirty="0" smtClean="0">
                <a:ea typeface="ＭＳ Ｐゴシック" pitchFamily="34" charset="-128"/>
              </a:rPr>
            </a:br>
            <a:r>
              <a:rPr lang="en-CA" sz="2200" dirty="0" smtClean="0">
                <a:ea typeface="ＭＳ Ｐゴシック" pitchFamily="34" charset="-128"/>
              </a:rPr>
              <a:t>Aggregate Data exchange</a:t>
            </a:r>
            <a:br>
              <a:rPr lang="en-CA" sz="2200" dirty="0" smtClean="0">
                <a:ea typeface="ＭＳ Ｐゴシック" pitchFamily="34" charset="-128"/>
              </a:rPr>
            </a:br>
            <a:r>
              <a:rPr lang="en-CA" sz="2000" dirty="0" smtClean="0">
                <a:ea typeface="ＭＳ Ｐゴシック" pitchFamily="34" charset="-128"/>
              </a:rPr>
              <a:t/>
            </a:r>
            <a:br>
              <a:rPr lang="en-CA" sz="2000" dirty="0" smtClean="0">
                <a:ea typeface="ＭＳ Ｐゴシック" pitchFamily="34" charset="-128"/>
              </a:rPr>
            </a:br>
            <a:r>
              <a:rPr lang="en-CA" sz="2700" dirty="0" smtClean="0">
                <a:ea typeface="ＭＳ Ｐゴシック" pitchFamily="34" charset="-128"/>
              </a:rPr>
              <a:t>Brief </a:t>
            </a:r>
            <a:r>
              <a:rPr lang="en-CA" sz="2700" dirty="0">
                <a:ea typeface="ＭＳ Ｐゴシック" pitchFamily="34" charset="-128"/>
              </a:rPr>
              <a:t>Profile Proposal for </a:t>
            </a:r>
            <a:r>
              <a:rPr lang="en-CA" sz="2700" dirty="0" smtClean="0">
                <a:ea typeface="ＭＳ Ｐゴシック" pitchFamily="34" charset="-128"/>
              </a:rPr>
              <a:t>2015/16 Yr 9</a:t>
            </a:r>
            <a:r>
              <a:rPr lang="en-CA" sz="2700" dirty="0">
                <a:ea typeface="ＭＳ Ｐゴシック" pitchFamily="34" charset="-128"/>
              </a:rPr>
              <a:t/>
            </a:r>
            <a:br>
              <a:rPr lang="en-CA" sz="2700" dirty="0">
                <a:ea typeface="ＭＳ Ｐゴシック" pitchFamily="34" charset="-128"/>
              </a:rPr>
            </a:br>
            <a:r>
              <a:rPr lang="en-CA" sz="2700" i="1" dirty="0">
                <a:ea typeface="ＭＳ Ｐゴシック" pitchFamily="34" charset="-128"/>
              </a:rPr>
              <a:t>presented to the</a:t>
            </a:r>
            <a:br>
              <a:rPr lang="en-CA" sz="2700" i="1" dirty="0">
                <a:ea typeface="ＭＳ Ｐゴシック" pitchFamily="34" charset="-128"/>
              </a:rPr>
            </a:br>
            <a:r>
              <a:rPr lang="en-CA" sz="2700" i="1" dirty="0">
                <a:ea typeface="ＭＳ Ｐゴシック" pitchFamily="34" charset="-128"/>
              </a:rPr>
              <a:t>Quality, Research &amp; Public Health (QRPH) </a:t>
            </a:r>
            <a:br>
              <a:rPr lang="en-CA" sz="2700" i="1" dirty="0">
                <a:ea typeface="ＭＳ Ｐゴシック" pitchFamily="34" charset="-128"/>
              </a:rPr>
            </a:br>
            <a:r>
              <a:rPr lang="en-CA" sz="2700" i="1" dirty="0">
                <a:ea typeface="ＭＳ Ｐゴシック" pitchFamily="34" charset="-128"/>
              </a:rPr>
              <a:t>Planning Committee</a:t>
            </a:r>
            <a:br>
              <a:rPr lang="en-CA" sz="2700" i="1" dirty="0">
                <a:ea typeface="ＭＳ Ｐゴシック" pitchFamily="34" charset="-128"/>
              </a:rPr>
            </a:br>
            <a:endParaRPr lang="en-US" sz="2700" dirty="0">
              <a:solidFill>
                <a:srgbClr val="5A4099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90895"/>
            <a:ext cx="6400800" cy="1053231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Bob </a:t>
            </a:r>
            <a:r>
              <a:rPr lang="en-US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Jolliffe</a:t>
            </a:r>
            <a:endParaRPr lang="en-US" sz="2600" dirty="0" smtClean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University of Oslo</a:t>
            </a:r>
          </a:p>
          <a:p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10 October 2014</a:t>
            </a:r>
          </a:p>
        </p:txBody>
      </p:sp>
      <p:pic>
        <p:nvPicPr>
          <p:cNvPr id="5" name="Picture 4" descr="ihe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485" y="1005114"/>
            <a:ext cx="4429454" cy="1208288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_Duo_266.jpg"/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7793"/>
            <a:ext cx="7772400" cy="747605"/>
          </a:xfrm>
        </p:spPr>
        <p:txBody>
          <a:bodyPr>
            <a:normAutofit/>
          </a:bodyPr>
          <a:lstStyle/>
          <a:p>
            <a:pPr algn="r"/>
            <a:r>
              <a:rPr lang="en-CA" altLang="en-US" sz="3200" dirty="0">
                <a:ea typeface="ＭＳ Ｐゴシック" pitchFamily="34" charset="-128"/>
              </a:rPr>
              <a:t>The Problem</a:t>
            </a:r>
            <a:endParaRPr lang="en-US" sz="3000" b="1" dirty="0">
              <a:solidFill>
                <a:srgbClr val="5A4099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260" y="1844870"/>
            <a:ext cx="8125480" cy="4859540"/>
          </a:xfrm>
        </p:spPr>
        <p:txBody>
          <a:bodyPr>
            <a:normAutofit/>
          </a:bodyPr>
          <a:lstStyle/>
          <a:p>
            <a:pPr marL="0" lvl="1" algn="l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 significant proportion of electronic health data exchanged in the large majority of countries in Africa, Asia and elsewhere is aggregate rather than individual.</a:t>
            </a:r>
          </a:p>
          <a:p>
            <a:pPr marL="0" lvl="1" algn="l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Usually starting with facility based routine paper forms, routine data is reported from the health facility to the health district.</a:t>
            </a:r>
          </a:p>
          <a:p>
            <a:pPr marL="0" lvl="1" algn="l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This data is used by district managers to calculate indicators which answer questions like:</a:t>
            </a:r>
          </a:p>
          <a:p>
            <a:pPr marL="0" lvl="1" algn="l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What is the burden of disease in my district?</a:t>
            </a:r>
          </a:p>
          <a:p>
            <a:pPr marL="0" lvl="1" algn="l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What is the maternal mortality rate in my district?</a:t>
            </a:r>
          </a:p>
          <a:p>
            <a:pPr marL="0" lvl="1" algn="l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How does this compare to this time last year?</a:t>
            </a:r>
          </a:p>
          <a:p>
            <a:pPr marL="0" lvl="1" algn="l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How does this compare to my neighboring districts? 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9" name="Picture 8" descr="ihe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69" y="213052"/>
            <a:ext cx="2299752" cy="62733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_Duo_266.jpg"/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7793"/>
            <a:ext cx="7772400" cy="747605"/>
          </a:xfrm>
        </p:spPr>
        <p:txBody>
          <a:bodyPr>
            <a:normAutofit/>
          </a:bodyPr>
          <a:lstStyle/>
          <a:p>
            <a:pPr algn="r"/>
            <a:r>
              <a:rPr lang="en-CA" altLang="en-US" sz="3200" dirty="0">
                <a:ea typeface="ＭＳ Ｐゴシック" pitchFamily="34" charset="-128"/>
              </a:rPr>
              <a:t>The Problem</a:t>
            </a:r>
            <a:endParaRPr lang="en-US" sz="3000" b="1" dirty="0">
              <a:solidFill>
                <a:srgbClr val="5A4099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260" y="1844870"/>
            <a:ext cx="8125480" cy="4859540"/>
          </a:xfrm>
        </p:spPr>
        <p:txBody>
          <a:bodyPr>
            <a:normAutofit lnSpcReduction="10000"/>
          </a:bodyPr>
          <a:lstStyle/>
          <a:p>
            <a:pPr marL="0" lvl="1" algn="l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Electronic data warehouse systems have evolved over 25 years to collect, process, analyze and produce actionable indicators from such data.  But …</a:t>
            </a:r>
          </a:p>
          <a:p>
            <a:pPr marL="0" lvl="1" algn="l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There is no agreed upon internationally recognized, standard way of representing and exchanging such data.</a:t>
            </a:r>
          </a:p>
          <a:p>
            <a:pPr marL="0" lvl="1" algn="l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Data is already being exchanged using ad-hoc and de-facto methods</a:t>
            </a:r>
          </a:p>
          <a:p>
            <a:pPr marL="0" lvl="1"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Between levels in the health system hierarchy</a:t>
            </a:r>
          </a:p>
          <a:p>
            <a:pPr marL="0" lvl="1"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From mobile phones to the HMIS</a:t>
            </a:r>
          </a:p>
          <a:p>
            <a:pPr marL="0" lvl="1"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Between the HMIS and health worker registries</a:t>
            </a:r>
          </a:p>
          <a:p>
            <a:pPr marL="0" lvl="1"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Between the HMIS and other national, regional and international data warehouses</a:t>
            </a:r>
          </a:p>
          <a:p>
            <a:pPr marL="0" lvl="1"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Between EHR systems and the HMIS  </a:t>
            </a:r>
          </a:p>
          <a:p>
            <a:pPr marL="0" lvl="1" algn="l"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9" name="Picture 8" descr="ihe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69" y="213052"/>
            <a:ext cx="2299752" cy="62733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_Duo_266.jpg"/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7793"/>
            <a:ext cx="7772400" cy="747605"/>
          </a:xfrm>
        </p:spPr>
        <p:txBody>
          <a:bodyPr>
            <a:normAutofit/>
          </a:bodyPr>
          <a:lstStyle/>
          <a:p>
            <a:pPr algn="r"/>
            <a:r>
              <a:rPr lang="en-US" altLang="en-US" sz="3200" dirty="0">
                <a:ea typeface="ＭＳ Ｐゴシック" pitchFamily="34" charset="-128"/>
              </a:rPr>
              <a:t>Value Proposition</a:t>
            </a:r>
            <a:endParaRPr lang="en-US" sz="3000" b="1" dirty="0">
              <a:solidFill>
                <a:srgbClr val="5A4099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260" y="1844870"/>
            <a:ext cx="8125480" cy="4859540"/>
          </a:xfrm>
        </p:spPr>
        <p:txBody>
          <a:bodyPr>
            <a:normAutofit/>
          </a:bodyPr>
          <a:lstStyle/>
          <a:p>
            <a:pPr marL="0" lvl="1" algn="l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 documented profile will:</a:t>
            </a:r>
          </a:p>
          <a:p>
            <a:pPr marL="0" lvl="1"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create some stability and a layer of governance for systems which currently have to keep track of changes driven by dominant implementers</a:t>
            </a:r>
          </a:p>
          <a:p>
            <a:pPr marL="0" lvl="1"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place existing ad-hoc workflows on to a standards oriented track  </a:t>
            </a:r>
          </a:p>
          <a:p>
            <a:pPr marL="0" lvl="1"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provide guidance for Ministries of Health in the procurement and configuration of increasingly complex mixture of electronic systems  </a:t>
            </a:r>
          </a:p>
          <a:p>
            <a:pPr marL="0" lvl="1"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reduce the barrier of entry for new, innovative health applications in developing countries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9" name="Picture 8" descr="ihe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69" y="213052"/>
            <a:ext cx="2299752" cy="62733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2014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717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_Duo_266.jpg"/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7793"/>
            <a:ext cx="7772400" cy="747605"/>
          </a:xfrm>
        </p:spPr>
        <p:txBody>
          <a:bodyPr>
            <a:normAutofit/>
          </a:bodyPr>
          <a:lstStyle/>
          <a:p>
            <a:pPr algn="r"/>
            <a:r>
              <a:rPr lang="en-CA" altLang="en-US" sz="3200" dirty="0">
                <a:ea typeface="ＭＳ Ｐゴシック" pitchFamily="34" charset="-128"/>
              </a:rPr>
              <a:t>Market Readiness</a:t>
            </a:r>
            <a:endParaRPr lang="en-US" sz="3000" b="1" dirty="0">
              <a:solidFill>
                <a:srgbClr val="5A4099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260" y="1844870"/>
            <a:ext cx="8125480" cy="4859540"/>
          </a:xfrm>
        </p:spPr>
        <p:txBody>
          <a:bodyPr>
            <a:normAutofit/>
          </a:bodyPr>
          <a:lstStyle/>
          <a:p>
            <a:pPr marL="0" lvl="1" algn="l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Much of the activity in this sector is not market driven in the traditional sense.</a:t>
            </a:r>
          </a:p>
          <a:p>
            <a:pPr marL="0" lvl="1" algn="l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Governments are increasingly looking to adopt and mandate standards in all aspects of their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eHealth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systems.</a:t>
            </a:r>
          </a:p>
          <a:p>
            <a:pPr marL="0" lvl="1" algn="l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EHR systems (for which there are many profiles) currently touch a very small proportion of the population.</a:t>
            </a:r>
          </a:p>
          <a:p>
            <a:pPr marL="0" lvl="1" algn="l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Aggregate systems cover the entire population.</a:t>
            </a:r>
          </a:p>
          <a:p>
            <a:pPr marL="0" lvl="1" algn="l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There is not as much money to be made but many lives effected by strengthening the health system.</a:t>
            </a:r>
          </a:p>
        </p:txBody>
      </p:sp>
      <p:pic>
        <p:nvPicPr>
          <p:cNvPr id="9" name="Picture 8" descr="ihe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69" y="213052"/>
            <a:ext cx="2299752" cy="62733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2014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723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_Duo_266.jpg"/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7793"/>
            <a:ext cx="7772400" cy="747605"/>
          </a:xfrm>
        </p:spPr>
        <p:txBody>
          <a:bodyPr>
            <a:normAutofit/>
          </a:bodyPr>
          <a:lstStyle/>
          <a:p>
            <a:pPr algn="r"/>
            <a:r>
              <a:rPr lang="en-CA" altLang="en-US" sz="3200" dirty="0">
                <a:ea typeface="ＭＳ Ｐゴシック" pitchFamily="34" charset="-128"/>
              </a:rPr>
              <a:t>Existing IHE Profiles and Risks</a:t>
            </a:r>
            <a:endParaRPr lang="en-US" sz="3000" b="1" dirty="0">
              <a:solidFill>
                <a:srgbClr val="5A4099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260" y="1844870"/>
            <a:ext cx="8125480" cy="4859540"/>
          </a:xfrm>
        </p:spPr>
        <p:txBody>
          <a:bodyPr>
            <a:normAutofit/>
          </a:bodyPr>
          <a:lstStyle/>
          <a:p>
            <a:pPr>
              <a:defRPr/>
            </a:pPr>
            <a:endParaRPr lang="en-CA" dirty="0">
              <a:ea typeface="ＭＳ Ｐゴシック" pitchFamily="34" charset="-128"/>
            </a:endParaRPr>
          </a:p>
          <a:p>
            <a:pPr algn="l">
              <a:defRPr/>
            </a:pPr>
            <a:r>
              <a:rPr lang="en-CA" dirty="0">
                <a:ea typeface="ＭＳ Ｐゴシック" pitchFamily="34" charset="-128"/>
              </a:rPr>
              <a:t>Risk of this proposal not being undertaken this cycle</a:t>
            </a:r>
            <a:r>
              <a:rPr lang="en-CA" dirty="0" smtClean="0">
                <a:ea typeface="ＭＳ Ｐゴシック" pitchFamily="34" charset="-128"/>
              </a:rPr>
              <a:t>?</a:t>
            </a:r>
          </a:p>
          <a:p>
            <a:pPr algn="l">
              <a:defRPr/>
            </a:pPr>
            <a:endParaRPr lang="en-CA" sz="20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l">
              <a:defRPr/>
            </a:pPr>
            <a:r>
              <a:rPr lang="en-CA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domain is relatively simple and well understood by practitioners.  The risk of not undertaking within cycle is very low,</a:t>
            </a:r>
          </a:p>
          <a:p>
            <a:pPr algn="l">
              <a:defRPr/>
            </a:pPr>
            <a:endParaRPr lang="en-CA" sz="20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l">
              <a:defRPr/>
            </a:pPr>
            <a:r>
              <a:rPr lang="en-CA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biggest risk will be if we try to make it too complicated.</a:t>
            </a:r>
          </a:p>
          <a:p>
            <a:pPr algn="l">
              <a:defRPr/>
            </a:pPr>
            <a:endParaRPr lang="en-CA" dirty="0">
              <a:ea typeface="ＭＳ Ｐゴシック" pitchFamily="34" charset="-128"/>
            </a:endParaRPr>
          </a:p>
        </p:txBody>
      </p:sp>
      <p:pic>
        <p:nvPicPr>
          <p:cNvPr id="9" name="Picture 8" descr="ihe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69" y="213052"/>
            <a:ext cx="2299752" cy="62733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2014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66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_Duo_266.jpg"/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7793"/>
            <a:ext cx="7772400" cy="747605"/>
          </a:xfrm>
        </p:spPr>
        <p:txBody>
          <a:bodyPr>
            <a:normAutofit/>
          </a:bodyPr>
          <a:lstStyle/>
          <a:p>
            <a:pPr algn="r"/>
            <a:r>
              <a:rPr lang="en-CA" altLang="en-US" sz="3200" dirty="0">
                <a:ea typeface="ＭＳ Ｐゴシック" pitchFamily="34" charset="-128"/>
              </a:rPr>
              <a:t>Use Case</a:t>
            </a:r>
            <a:endParaRPr lang="en-US" sz="3000" b="1" dirty="0">
              <a:solidFill>
                <a:srgbClr val="5A4099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260" y="1844870"/>
            <a:ext cx="8125480" cy="4859540"/>
          </a:xfrm>
        </p:spPr>
        <p:txBody>
          <a:bodyPr>
            <a:normAutofit/>
          </a:bodyPr>
          <a:lstStyle/>
          <a:p>
            <a:pPr marL="0" lvl="1" algn="l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Current Use Case</a:t>
            </a:r>
          </a:p>
          <a:p>
            <a:pPr marL="0" lvl="1" algn="l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Data is double entered into systems because of lack of interoperability</a:t>
            </a:r>
          </a:p>
          <a:p>
            <a:pPr marL="0" lvl="1" algn="l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Data is exchanged electronically using Excel or non-profiled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csv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and xml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0" lvl="1" algn="l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Proposed Use Case</a:t>
            </a:r>
          </a:p>
        </p:txBody>
      </p:sp>
      <p:pic>
        <p:nvPicPr>
          <p:cNvPr id="9" name="Picture 8" descr="ihe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69" y="213052"/>
            <a:ext cx="2299752" cy="62733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2014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017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_Duo_266.jpg"/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07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7793"/>
            <a:ext cx="7772400" cy="747605"/>
          </a:xfrm>
        </p:spPr>
        <p:txBody>
          <a:bodyPr>
            <a:normAutofit/>
          </a:bodyPr>
          <a:lstStyle/>
          <a:p>
            <a:pPr algn="r"/>
            <a:r>
              <a:rPr lang="en-CA" altLang="en-US" sz="3200" dirty="0">
                <a:ea typeface="ＭＳ Ｐゴシック" pitchFamily="34" charset="-128"/>
              </a:rPr>
              <a:t>Proposed Standards &amp; Systems</a:t>
            </a:r>
            <a:endParaRPr lang="en-US" sz="3000" b="1" dirty="0">
              <a:solidFill>
                <a:srgbClr val="5A4099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260" y="1844870"/>
            <a:ext cx="8125480" cy="4859540"/>
          </a:xfrm>
        </p:spPr>
        <p:txBody>
          <a:bodyPr>
            <a:normAutofit lnSpcReduction="10000"/>
          </a:bodyPr>
          <a:lstStyle/>
          <a:p>
            <a:pPr marL="0" lvl="1" algn="l">
              <a:spcBef>
                <a:spcPts val="0"/>
              </a:spcBef>
              <a:spcAft>
                <a:spcPts val="1200"/>
              </a:spcAft>
            </a:pPr>
            <a:r>
              <a:rPr lang="en-US" altLang="en-US" sz="2000" dirty="0" smtClean="0">
                <a:ea typeface="ＭＳ Ｐゴシック" pitchFamily="34" charset="-128"/>
              </a:rPr>
              <a:t>IHE</a:t>
            </a:r>
          </a:p>
          <a:p>
            <a:pPr marL="0" lvl="1" algn="l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CSD can be leveraged for exchange of aggregate health worker data – how many nurses at this facility etc?</a:t>
            </a:r>
          </a:p>
          <a:p>
            <a:pPr marL="0" lvl="1" algn="l">
              <a:spcBef>
                <a:spcPts val="0"/>
              </a:spcBef>
              <a:spcAft>
                <a:spcPts val="1200"/>
              </a:spcAft>
            </a:pPr>
            <a:r>
              <a:rPr lang="en-US" altLang="en-US" sz="2000" dirty="0" smtClean="0">
                <a:ea typeface="ＭＳ Ｐゴシック" pitchFamily="34" charset="-128"/>
              </a:rPr>
              <a:t>ISO</a:t>
            </a:r>
          </a:p>
          <a:p>
            <a:pPr marL="0" lvl="1" algn="l">
              <a:spcBef>
                <a:spcPts val="0"/>
              </a:spcBef>
              <a:spcAft>
                <a:spcPts val="1200"/>
              </a:spcAft>
            </a:pPr>
            <a:r>
              <a:rPr lang="en-IE" sz="2000" dirty="0" smtClean="0"/>
              <a:t>TC 215 has produced ISO/14639 (Health informatics Architectural components and maturity model) which refers to the exchange of aggregate data using SDMX-HD</a:t>
            </a:r>
          </a:p>
          <a:p>
            <a:pPr marL="0" lvl="1" algn="l">
              <a:spcBef>
                <a:spcPts val="0"/>
              </a:spcBef>
              <a:spcAft>
                <a:spcPts val="1200"/>
              </a:spcAft>
            </a:pPr>
            <a:r>
              <a:rPr lang="en-US" altLang="en-US" sz="2000" dirty="0" smtClean="0">
                <a:ea typeface="ＭＳ Ｐゴシック" pitchFamily="34" charset="-128"/>
              </a:rPr>
              <a:t>WHO</a:t>
            </a:r>
            <a:endParaRPr lang="en-US" altLang="en-US" sz="2000" dirty="0">
              <a:ea typeface="ＭＳ Ｐゴシック" pitchFamily="34" charset="-128"/>
            </a:endParaRPr>
          </a:p>
          <a:p>
            <a:pPr marL="0" lvl="1" algn="l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Produced SDMX-HD but it is not maintained and close to zero adoption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0" lvl="1" algn="l">
              <a:spcBef>
                <a:spcPts val="0"/>
              </a:spcBef>
              <a:spcAft>
                <a:spcPts val="1200"/>
              </a:spcAft>
            </a:pPr>
            <a:r>
              <a:rPr lang="en-US" altLang="en-US" sz="2000" dirty="0">
                <a:ea typeface="ＭＳ Ｐゴシック" pitchFamily="34" charset="-128"/>
              </a:rPr>
              <a:t>Vocabulary </a:t>
            </a:r>
            <a:r>
              <a:rPr lang="en-US" altLang="en-US" sz="2000" dirty="0" smtClean="0">
                <a:ea typeface="ＭＳ Ｐゴシック" pitchFamily="34" charset="-128"/>
              </a:rPr>
              <a:t>Standards</a:t>
            </a:r>
          </a:p>
          <a:p>
            <a:pPr marL="0" lvl="1" algn="l">
              <a:spcBef>
                <a:spcPts val="0"/>
              </a:spcBef>
              <a:spcAft>
                <a:spcPts val="1200"/>
              </a:spcAft>
            </a:pPr>
            <a:r>
              <a:rPr lang="en-US" altLang="en-US" sz="2000" dirty="0" smtClean="0">
                <a:ea typeface="ＭＳ Ｐゴシック" pitchFamily="34" charset="-128"/>
              </a:rPr>
              <a:t>Potentially uses many metadata </a:t>
            </a:r>
            <a:r>
              <a:rPr lang="en-US" altLang="en-US" sz="2000" dirty="0" err="1" smtClean="0">
                <a:ea typeface="ＭＳ Ｐゴシック" pitchFamily="34" charset="-128"/>
              </a:rPr>
              <a:t>vocabs</a:t>
            </a:r>
            <a:r>
              <a:rPr lang="en-US" altLang="en-US" sz="2000" dirty="0" smtClean="0">
                <a:ea typeface="ＭＳ Ｐゴシック" pitchFamily="34" charset="-128"/>
              </a:rPr>
              <a:t> (ICD10, WHO IMR etc).  Often there also national standards in use (</a:t>
            </a:r>
            <a:r>
              <a:rPr lang="en-US" altLang="en-US" sz="2000" dirty="0" err="1" smtClean="0">
                <a:ea typeface="ＭＳ Ｐゴシック" pitchFamily="34" charset="-128"/>
              </a:rPr>
              <a:t>ef</a:t>
            </a:r>
            <a:r>
              <a:rPr lang="en-US" altLang="en-US" sz="2000" dirty="0" smtClean="0">
                <a:ea typeface="ＭＳ Ｐゴシック" pitchFamily="34" charset="-128"/>
              </a:rPr>
              <a:t> India, South Africa,)</a:t>
            </a:r>
            <a:endParaRPr lang="en-US" altLang="en-US" sz="2000" dirty="0">
              <a:ea typeface="ＭＳ Ｐゴシック" pitchFamily="34" charset="-128"/>
            </a:endParaRPr>
          </a:p>
          <a:p>
            <a:pPr marL="0" lvl="1" algn="l"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9" name="Picture 8" descr="ihe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69" y="213052"/>
            <a:ext cx="2299752" cy="62733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2014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841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_Duo_266.jpg"/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07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7793"/>
            <a:ext cx="7772400" cy="747605"/>
          </a:xfrm>
        </p:spPr>
        <p:txBody>
          <a:bodyPr>
            <a:normAutofit/>
          </a:bodyPr>
          <a:lstStyle/>
          <a:p>
            <a:pPr algn="r"/>
            <a:r>
              <a:rPr lang="en-CA" altLang="en-US" sz="3200" dirty="0">
                <a:ea typeface="ＭＳ Ｐゴシック" pitchFamily="34" charset="-128"/>
              </a:rPr>
              <a:t>Discussion</a:t>
            </a:r>
            <a:endParaRPr lang="en-US" sz="3000" b="1" dirty="0">
              <a:solidFill>
                <a:srgbClr val="5A4099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260" y="1844870"/>
            <a:ext cx="8125480" cy="485954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CA" dirty="0">
                <a:ea typeface="ＭＳ Ｐゴシック" pitchFamily="34" charset="-128"/>
              </a:rPr>
              <a:t>What level of effort do you foresee in developing this profile</a:t>
            </a:r>
            <a:r>
              <a:rPr lang="en-CA" dirty="0" smtClean="0">
                <a:ea typeface="ＭＳ Ｐゴシック" pitchFamily="34" charset="-128"/>
              </a:rPr>
              <a:t>?</a:t>
            </a:r>
          </a:p>
          <a:p>
            <a:pPr algn="l">
              <a:defRPr/>
            </a:pPr>
            <a:r>
              <a:rPr lang="en-CA" sz="2400" dirty="0" smtClean="0">
                <a:ea typeface="ＭＳ Ｐゴシック" pitchFamily="34" charset="-128"/>
              </a:rPr>
              <a:t>If it is kept simple the level of effort should be low.  There is already considerable experience in the domain.  Managing scope will be critical.</a:t>
            </a:r>
            <a:endParaRPr lang="en-CA" sz="2400" dirty="0">
              <a:ea typeface="ＭＳ Ｐゴシック" pitchFamily="34" charset="-128"/>
            </a:endParaRPr>
          </a:p>
          <a:p>
            <a:pPr lvl="1" algn="l">
              <a:defRPr/>
            </a:pPr>
            <a:endParaRPr lang="en-CA" dirty="0">
              <a:ea typeface="ＭＳ Ｐゴシック" pitchFamily="34" charset="-128"/>
            </a:endParaRPr>
          </a:p>
          <a:p>
            <a:pPr algn="l">
              <a:defRPr/>
            </a:pPr>
            <a:r>
              <a:rPr lang="en-CA" dirty="0" smtClean="0">
                <a:ea typeface="ＭＳ Ｐゴシック" pitchFamily="34" charset="-128"/>
              </a:rPr>
              <a:t>Profile </a:t>
            </a:r>
            <a:r>
              <a:rPr lang="en-CA" dirty="0">
                <a:ea typeface="ＭＳ Ｐゴシック" pitchFamily="34" charset="-128"/>
              </a:rPr>
              <a:t>Editor:</a:t>
            </a:r>
          </a:p>
          <a:p>
            <a:pPr lvl="1" algn="l">
              <a:defRPr/>
            </a:pPr>
            <a:r>
              <a:rPr lang="fr-FR" dirty="0" smtClean="0">
                <a:ea typeface="ＭＳ Ｐゴシック" pitchFamily="34" charset="-128"/>
              </a:rPr>
              <a:t>Bob </a:t>
            </a:r>
            <a:r>
              <a:rPr lang="fr-FR" dirty="0" err="1" smtClean="0">
                <a:ea typeface="ＭＳ Ｐゴシック" pitchFamily="34" charset="-128"/>
              </a:rPr>
              <a:t>Jolliffe</a:t>
            </a:r>
            <a:r>
              <a:rPr lang="fr-FR" dirty="0" smtClean="0">
                <a:ea typeface="ＭＳ Ｐゴシック" pitchFamily="34" charset="-128"/>
              </a:rPr>
              <a:t>, </a:t>
            </a:r>
            <a:r>
              <a:rPr lang="fr-FR" dirty="0" smtClean="0">
                <a:ea typeface="ＭＳ Ｐゴシック" pitchFamily="34" charset="-128"/>
                <a:hlinkClick r:id="rId3"/>
              </a:rPr>
              <a:t>bobjolliffe@gmail.com</a:t>
            </a:r>
            <a:r>
              <a:rPr lang="fr-FR" dirty="0" smtClean="0">
                <a:ea typeface="ＭＳ Ｐゴシック" pitchFamily="34" charset="-128"/>
              </a:rPr>
              <a:t>, </a:t>
            </a:r>
            <a:r>
              <a:rPr lang="fr-FR" dirty="0" err="1" smtClean="0">
                <a:ea typeface="ＭＳ Ｐゴシック" pitchFamily="34" charset="-128"/>
              </a:rPr>
              <a:t>Univ</a:t>
            </a:r>
            <a:r>
              <a:rPr lang="fr-FR" dirty="0" smtClean="0">
                <a:ea typeface="ＭＳ Ｐゴシック" pitchFamily="34" charset="-128"/>
              </a:rPr>
              <a:t> of Oslo</a:t>
            </a:r>
          </a:p>
          <a:p>
            <a:pPr lvl="1" algn="l">
              <a:defRPr/>
            </a:pPr>
            <a:r>
              <a:rPr lang="fr-FR" dirty="0" smtClean="0">
                <a:ea typeface="ＭＳ Ｐゴシック" pitchFamily="34" charset="-128"/>
              </a:rPr>
              <a:t>James </a:t>
            </a:r>
            <a:r>
              <a:rPr lang="fr-FR" dirty="0" err="1" smtClean="0">
                <a:ea typeface="ＭＳ Ｐゴシック" pitchFamily="34" charset="-128"/>
              </a:rPr>
              <a:t>Kariuki</a:t>
            </a:r>
            <a:r>
              <a:rPr lang="fr-FR" dirty="0" smtClean="0">
                <a:ea typeface="ＭＳ Ｐゴシック" pitchFamily="34" charset="-128"/>
              </a:rPr>
              <a:t>, </a:t>
            </a:r>
            <a:r>
              <a:rPr lang="en-IE" dirty="0" smtClean="0">
                <a:hlinkClick r:id="rId4"/>
              </a:rPr>
              <a:t>jamesm.kariuki@gmail.com</a:t>
            </a:r>
            <a:r>
              <a:rPr lang="en-IE" dirty="0" smtClean="0"/>
              <a:t>, CDC (?)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9" name="Picture 8" descr="ihe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69" y="213052"/>
            <a:ext cx="2299752" cy="62733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2014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622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614</Words>
  <Application>Microsoft Office PowerPoint</Application>
  <PresentationFormat>On-screen Show (4:3)</PresentationFormat>
  <Paragraphs>70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Aggregate Data exchange  Brief Profile Proposal for 2015/16 Yr 9 presented to the Quality, Research &amp; Public Health (QRPH)  Planning Committee </vt:lpstr>
      <vt:lpstr>The Problem</vt:lpstr>
      <vt:lpstr>The Problem</vt:lpstr>
      <vt:lpstr>Value Proposition</vt:lpstr>
      <vt:lpstr>Market Readiness</vt:lpstr>
      <vt:lpstr>Existing IHE Profiles and Risks</vt:lpstr>
      <vt:lpstr>Use Case</vt:lpstr>
      <vt:lpstr>Proposed Standards &amp; Systems</vt:lpstr>
      <vt:lpstr>Discussion</vt:lpstr>
    </vt:vector>
  </TitlesOfParts>
  <Company>RSNA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Slide 1</dc:title>
  <dc:creator>mstanits</dc:creator>
  <cp:lastModifiedBy>bobj</cp:lastModifiedBy>
  <cp:revision>36</cp:revision>
  <cp:lastPrinted>2013-02-21T14:05:33Z</cp:lastPrinted>
  <dcterms:created xsi:type="dcterms:W3CDTF">2011-05-17T16:43:13Z</dcterms:created>
  <dcterms:modified xsi:type="dcterms:W3CDTF">2014-10-09T12:21:58Z</dcterms:modified>
</cp:coreProperties>
</file>