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72" r:id="rId3"/>
    <p:sldId id="261" r:id="rId4"/>
    <p:sldId id="273" r:id="rId5"/>
    <p:sldId id="271" r:id="rId6"/>
    <p:sldId id="276" r:id="rId7"/>
    <p:sldId id="277" r:id="rId8"/>
    <p:sldId id="278" r:id="rId9"/>
    <p:sldId id="266" r:id="rId10"/>
    <p:sldId id="26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1">
          <p15:clr>
            <a:srgbClr val="A4A3A4"/>
          </p15:clr>
        </p15:guide>
        <p15:guide id="2" pos="490">
          <p15:clr>
            <a:srgbClr val="A4A3A4"/>
          </p15:clr>
        </p15:guide>
        <p15:guide id="3" pos="71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665"/>
    <a:srgbClr val="86E824"/>
    <a:srgbClr val="204D5E"/>
    <a:srgbClr val="E40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6"/>
    <p:restoredTop sz="95062" autoAdjust="0"/>
  </p:normalViewPr>
  <p:slideViewPr>
    <p:cSldViewPr snapToGrid="0">
      <p:cViewPr>
        <p:scale>
          <a:sx n="100" d="100"/>
          <a:sy n="100" d="100"/>
        </p:scale>
        <p:origin x="936" y="656"/>
      </p:cViewPr>
      <p:guideLst>
        <p:guide orient="horz" pos="901"/>
        <p:guide pos="490"/>
        <p:guide pos="71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8C987-9DA3-4259-91D2-E7B793291C8E}"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7C82F7B-2F5D-4B10-9137-FD513F5D1C3F}">
      <dgm:prSet phldrT="[Text]" custT="1"/>
      <dgm:spPr/>
      <dgm:t>
        <a:bodyPr/>
        <a:lstStyle/>
        <a:p>
          <a:r>
            <a:rPr lang="en-US" sz="2400" dirty="0" smtClean="0"/>
            <a:t>VITAS WMS</a:t>
          </a:r>
          <a:endParaRPr lang="en-US" sz="2400" dirty="0"/>
        </a:p>
      </dgm:t>
    </dgm:pt>
    <dgm:pt modelId="{20389BFB-B69A-4395-A6A6-35DD5F0B6576}" type="parTrans" cxnId="{BF8805D4-DB16-461E-9BCD-023E6B56FB16}">
      <dgm:prSet/>
      <dgm:spPr/>
      <dgm:t>
        <a:bodyPr/>
        <a:lstStyle/>
        <a:p>
          <a:endParaRPr lang="en-US"/>
        </a:p>
      </dgm:t>
    </dgm:pt>
    <dgm:pt modelId="{E807A385-37A8-414D-AEEE-48F41267C3F5}" type="sibTrans" cxnId="{BF8805D4-DB16-461E-9BCD-023E6B56FB16}">
      <dgm:prSet/>
      <dgm:spPr/>
      <dgm:t>
        <a:bodyPr/>
        <a:lstStyle/>
        <a:p>
          <a:endParaRPr lang="en-US"/>
        </a:p>
      </dgm:t>
    </dgm:pt>
    <dgm:pt modelId="{7683545F-60A1-4508-9705-5CBD0EBDA3DB}">
      <dgm:prSet phldrT="[Text]"/>
      <dgm:spPr>
        <a:solidFill>
          <a:srgbClr val="FFC000"/>
        </a:solidFill>
      </dgm:spPr>
      <dgm:t>
        <a:bodyPr/>
        <a:lstStyle/>
        <a:p>
          <a:r>
            <a:rPr lang="en-US" dirty="0" smtClean="0"/>
            <a:t>Supplier Data (UNFPA ERP)</a:t>
          </a:r>
          <a:endParaRPr lang="en-US" dirty="0"/>
        </a:p>
      </dgm:t>
    </dgm:pt>
    <dgm:pt modelId="{F53EFA26-3945-4743-9D28-58960D74CF88}" type="parTrans" cxnId="{28DAF63A-BF15-452E-86B5-625D55C48DBC}">
      <dgm:prSet/>
      <dgm:spPr/>
      <dgm:t>
        <a:bodyPr/>
        <a:lstStyle/>
        <a:p>
          <a:endParaRPr lang="en-US"/>
        </a:p>
      </dgm:t>
      <dgm:extLst>
        <a:ext uri="{E40237B7-FDA0-4F09-8148-C483321AD2D9}">
          <dgm14:cNvPr xmlns:dgm14="http://schemas.microsoft.com/office/drawing/2010/diagram" id="0" name="" title="PO generated"/>
        </a:ext>
      </dgm:extLst>
    </dgm:pt>
    <dgm:pt modelId="{5682D08C-EA4F-4664-BA08-5D72CB8A46E7}" type="sibTrans" cxnId="{28DAF63A-BF15-452E-86B5-625D55C48DBC}">
      <dgm:prSet/>
      <dgm:spPr/>
      <dgm:t>
        <a:bodyPr/>
        <a:lstStyle/>
        <a:p>
          <a:endParaRPr lang="en-US"/>
        </a:p>
      </dgm:t>
    </dgm:pt>
    <dgm:pt modelId="{C2EA59F3-60E2-4348-B11B-0080153348BE}">
      <dgm:prSet phldrT="[Text]"/>
      <dgm:spPr/>
      <dgm:t>
        <a:bodyPr/>
        <a:lstStyle/>
        <a:p>
          <a:r>
            <a:rPr lang="en-US" dirty="0" err="1" smtClean="0"/>
            <a:t>mBrana</a:t>
          </a:r>
          <a:r>
            <a:rPr lang="en-US" dirty="0" smtClean="0"/>
            <a:t> (mobile)</a:t>
          </a:r>
          <a:endParaRPr lang="en-US" dirty="0"/>
        </a:p>
      </dgm:t>
    </dgm:pt>
    <dgm:pt modelId="{C8CACA41-2A3F-441B-95E1-5EEF35440D1B}" type="parTrans" cxnId="{1F8562B6-081B-4E47-9960-9C46A02DFE02}">
      <dgm:prSet/>
      <dgm:spPr/>
      <dgm:t>
        <a:bodyPr/>
        <a:lstStyle/>
        <a:p>
          <a:endParaRPr lang="en-US"/>
        </a:p>
      </dgm:t>
    </dgm:pt>
    <dgm:pt modelId="{1308A9ED-86D0-4314-883C-8E6260DDB4CC}" type="sibTrans" cxnId="{1F8562B6-081B-4E47-9960-9C46A02DFE02}">
      <dgm:prSet/>
      <dgm:spPr/>
      <dgm:t>
        <a:bodyPr/>
        <a:lstStyle/>
        <a:p>
          <a:endParaRPr lang="en-US"/>
        </a:p>
      </dgm:t>
    </dgm:pt>
    <dgm:pt modelId="{E8568882-64AA-4A40-8BE3-BCDD7BDFDE9D}">
      <dgm:prSet phldrT="[Text]"/>
      <dgm:spPr/>
      <dgm:t>
        <a:bodyPr/>
        <a:lstStyle/>
        <a:p>
          <a:r>
            <a:rPr lang="en-US" dirty="0" err="1" smtClean="0"/>
            <a:t>Datamart</a:t>
          </a:r>
          <a:endParaRPr lang="en-US" dirty="0"/>
        </a:p>
      </dgm:t>
    </dgm:pt>
    <dgm:pt modelId="{5281AB4A-8D75-4282-B685-C2FB307F6A95}" type="parTrans" cxnId="{68A060FA-0CE7-42EC-AC39-4F76B360B3E0}">
      <dgm:prSet/>
      <dgm:spPr/>
      <dgm:t>
        <a:bodyPr/>
        <a:lstStyle/>
        <a:p>
          <a:endParaRPr lang="en-US"/>
        </a:p>
      </dgm:t>
    </dgm:pt>
    <dgm:pt modelId="{47DB2C91-787C-4FC6-89FF-E4DA2EAC374B}" type="sibTrans" cxnId="{68A060FA-0CE7-42EC-AC39-4F76B360B3E0}">
      <dgm:prSet/>
      <dgm:spPr/>
      <dgm:t>
        <a:bodyPr/>
        <a:lstStyle/>
        <a:p>
          <a:endParaRPr lang="en-US"/>
        </a:p>
      </dgm:t>
    </dgm:pt>
    <dgm:pt modelId="{496C1832-4718-4ABE-886A-FF830B2DD9CB}">
      <dgm:prSet phldrT="[Text]"/>
      <dgm:spPr>
        <a:solidFill>
          <a:schemeClr val="accent2"/>
        </a:solidFill>
      </dgm:spPr>
      <dgm:t>
        <a:bodyPr/>
        <a:lstStyle/>
        <a:p>
          <a:r>
            <a:rPr lang="en-US" dirty="0" err="1" smtClean="0"/>
            <a:t>i</a:t>
          </a:r>
          <a:r>
            <a:rPr lang="en-US" dirty="0" smtClean="0"/>
            <a:t>-Import (medicine import approval)</a:t>
          </a:r>
          <a:endParaRPr lang="en-US" dirty="0"/>
        </a:p>
      </dgm:t>
    </dgm:pt>
    <dgm:pt modelId="{B1A83E6B-6D5B-4935-A1D6-E809C55BD945}" type="parTrans" cxnId="{D4527143-0492-4363-884B-51A6D42506C6}">
      <dgm:prSet/>
      <dgm:spPr/>
      <dgm:t>
        <a:bodyPr/>
        <a:lstStyle/>
        <a:p>
          <a:endParaRPr lang="en-US"/>
        </a:p>
      </dgm:t>
    </dgm:pt>
    <dgm:pt modelId="{67DECA3D-A7CD-428E-B44E-8779F92CB763}" type="sibTrans" cxnId="{D4527143-0492-4363-884B-51A6D42506C6}">
      <dgm:prSet/>
      <dgm:spPr/>
      <dgm:t>
        <a:bodyPr/>
        <a:lstStyle/>
        <a:p>
          <a:endParaRPr lang="en-US"/>
        </a:p>
      </dgm:t>
    </dgm:pt>
    <dgm:pt modelId="{1A29438D-1833-4728-8C40-02F93819A987}">
      <dgm:prSet/>
      <dgm:spPr/>
      <dgm:t>
        <a:bodyPr/>
        <a:lstStyle/>
        <a:p>
          <a:endParaRPr lang="en-US"/>
        </a:p>
      </dgm:t>
    </dgm:pt>
    <dgm:pt modelId="{3FC2949A-8EEF-4710-A5F8-57645ACD5134}" type="parTrans" cxnId="{B0566D44-699C-4168-A54E-2513FA3653B0}">
      <dgm:prSet/>
      <dgm:spPr/>
      <dgm:t>
        <a:bodyPr/>
        <a:lstStyle/>
        <a:p>
          <a:endParaRPr lang="en-US"/>
        </a:p>
      </dgm:t>
    </dgm:pt>
    <dgm:pt modelId="{218DF410-4B10-42A5-B747-1E42BEE654E3}" type="sibTrans" cxnId="{B0566D44-699C-4168-A54E-2513FA3653B0}">
      <dgm:prSet/>
      <dgm:spPr/>
      <dgm:t>
        <a:bodyPr/>
        <a:lstStyle/>
        <a:p>
          <a:endParaRPr lang="en-US"/>
        </a:p>
      </dgm:t>
    </dgm:pt>
    <dgm:pt modelId="{6319C35A-FE8F-4825-9EED-F42FB6544B0B}" type="pres">
      <dgm:prSet presAssocID="{CB18C987-9DA3-4259-91D2-E7B793291C8E}" presName="Name0" presStyleCnt="0">
        <dgm:presLayoutVars>
          <dgm:chMax val="1"/>
          <dgm:dir/>
          <dgm:animLvl val="ctr"/>
          <dgm:resizeHandles val="exact"/>
        </dgm:presLayoutVars>
      </dgm:prSet>
      <dgm:spPr/>
      <dgm:t>
        <a:bodyPr/>
        <a:lstStyle/>
        <a:p>
          <a:endParaRPr lang="en-US"/>
        </a:p>
      </dgm:t>
    </dgm:pt>
    <dgm:pt modelId="{93D274A7-63EC-4190-A72B-C4369D96C307}" type="pres">
      <dgm:prSet presAssocID="{47C82F7B-2F5D-4B10-9137-FD513F5D1C3F}" presName="centerShape" presStyleLbl="node0" presStyleIdx="0" presStyleCnt="1"/>
      <dgm:spPr/>
      <dgm:t>
        <a:bodyPr/>
        <a:lstStyle/>
        <a:p>
          <a:endParaRPr lang="en-US"/>
        </a:p>
      </dgm:t>
    </dgm:pt>
    <dgm:pt modelId="{CDBEB0AE-7581-4AFE-8517-B155B33F61C6}" type="pres">
      <dgm:prSet presAssocID="{F53EFA26-3945-4743-9D28-58960D74CF88}" presName="parTrans" presStyleLbl="sibTrans2D1" presStyleIdx="0" presStyleCnt="4" custAng="10800000" custScaleX="158385"/>
      <dgm:spPr/>
      <dgm:t>
        <a:bodyPr/>
        <a:lstStyle/>
        <a:p>
          <a:endParaRPr lang="en-US"/>
        </a:p>
      </dgm:t>
    </dgm:pt>
    <dgm:pt modelId="{458ADC69-4938-4F03-AA12-5990D9C9898A}" type="pres">
      <dgm:prSet presAssocID="{F53EFA26-3945-4743-9D28-58960D74CF88}" presName="connectorText" presStyleLbl="sibTrans2D1" presStyleIdx="0" presStyleCnt="4"/>
      <dgm:spPr/>
      <dgm:t>
        <a:bodyPr/>
        <a:lstStyle/>
        <a:p>
          <a:endParaRPr lang="en-US"/>
        </a:p>
      </dgm:t>
    </dgm:pt>
    <dgm:pt modelId="{D5C5EF37-B2A2-4560-A590-BB70FA4BED07}" type="pres">
      <dgm:prSet presAssocID="{7683545F-60A1-4508-9705-5CBD0EBDA3DB}" presName="node" presStyleLbl="node1" presStyleIdx="0" presStyleCnt="4">
        <dgm:presLayoutVars>
          <dgm:bulletEnabled val="1"/>
        </dgm:presLayoutVars>
      </dgm:prSet>
      <dgm:spPr/>
      <dgm:t>
        <a:bodyPr/>
        <a:lstStyle/>
        <a:p>
          <a:endParaRPr lang="en-US"/>
        </a:p>
      </dgm:t>
    </dgm:pt>
    <dgm:pt modelId="{5BDED4E1-8A6F-42FE-9EB1-9E06EACF9409}" type="pres">
      <dgm:prSet presAssocID="{C8CACA41-2A3F-441B-95E1-5EEF35440D1B}" presName="parTrans" presStyleLbl="sibTrans2D1" presStyleIdx="1" presStyleCnt="4" custScaleX="146729" custLinFactNeighborX="29313" custLinFactNeighborY="79311"/>
      <dgm:spPr/>
      <dgm:t>
        <a:bodyPr/>
        <a:lstStyle/>
        <a:p>
          <a:endParaRPr lang="en-US"/>
        </a:p>
      </dgm:t>
    </dgm:pt>
    <dgm:pt modelId="{2E2A04E7-3DDB-454A-891C-8CE7624966CE}" type="pres">
      <dgm:prSet presAssocID="{C8CACA41-2A3F-441B-95E1-5EEF35440D1B}" presName="connectorText" presStyleLbl="sibTrans2D1" presStyleIdx="1" presStyleCnt="4"/>
      <dgm:spPr/>
      <dgm:t>
        <a:bodyPr/>
        <a:lstStyle/>
        <a:p>
          <a:endParaRPr lang="en-US"/>
        </a:p>
      </dgm:t>
    </dgm:pt>
    <dgm:pt modelId="{5B029C4C-F872-4BCB-87B2-BC8445903482}" type="pres">
      <dgm:prSet presAssocID="{C2EA59F3-60E2-4348-B11B-0080153348BE}" presName="node" presStyleLbl="node1" presStyleIdx="1" presStyleCnt="4">
        <dgm:presLayoutVars>
          <dgm:bulletEnabled val="1"/>
        </dgm:presLayoutVars>
      </dgm:prSet>
      <dgm:spPr/>
      <dgm:t>
        <a:bodyPr/>
        <a:lstStyle/>
        <a:p>
          <a:endParaRPr lang="en-US"/>
        </a:p>
      </dgm:t>
    </dgm:pt>
    <dgm:pt modelId="{9874BD32-53A6-4B5D-B8D3-F0178AD75B1C}" type="pres">
      <dgm:prSet presAssocID="{5281AB4A-8D75-4282-B685-C2FB307F6A95}" presName="parTrans" presStyleLbl="sibTrans2D1" presStyleIdx="2" presStyleCnt="4" custScaleX="147008"/>
      <dgm:spPr/>
      <dgm:t>
        <a:bodyPr/>
        <a:lstStyle/>
        <a:p>
          <a:endParaRPr lang="en-US"/>
        </a:p>
      </dgm:t>
    </dgm:pt>
    <dgm:pt modelId="{9EBC346F-A63C-4899-8301-25B99820981E}" type="pres">
      <dgm:prSet presAssocID="{5281AB4A-8D75-4282-B685-C2FB307F6A95}" presName="connectorText" presStyleLbl="sibTrans2D1" presStyleIdx="2" presStyleCnt="4"/>
      <dgm:spPr/>
      <dgm:t>
        <a:bodyPr/>
        <a:lstStyle/>
        <a:p>
          <a:endParaRPr lang="en-US"/>
        </a:p>
      </dgm:t>
    </dgm:pt>
    <dgm:pt modelId="{BC3CB00C-7DB0-4824-95DA-0C0E73C8663A}" type="pres">
      <dgm:prSet presAssocID="{E8568882-64AA-4A40-8BE3-BCDD7BDFDE9D}" presName="node" presStyleLbl="node1" presStyleIdx="2" presStyleCnt="4" custRadScaleRad="94217" custRadScaleInc="0">
        <dgm:presLayoutVars>
          <dgm:bulletEnabled val="1"/>
        </dgm:presLayoutVars>
      </dgm:prSet>
      <dgm:spPr/>
      <dgm:t>
        <a:bodyPr/>
        <a:lstStyle/>
        <a:p>
          <a:endParaRPr lang="en-US"/>
        </a:p>
      </dgm:t>
    </dgm:pt>
    <dgm:pt modelId="{32AD8669-9CB6-439B-AC63-369CE3A06B9D}" type="pres">
      <dgm:prSet presAssocID="{B1A83E6B-6D5B-4935-A1D6-E809C55BD945}" presName="parTrans" presStyleLbl="sibTrans2D1" presStyleIdx="3" presStyleCnt="4" custScaleX="162089"/>
      <dgm:spPr/>
      <dgm:t>
        <a:bodyPr/>
        <a:lstStyle/>
        <a:p>
          <a:endParaRPr lang="en-US"/>
        </a:p>
      </dgm:t>
    </dgm:pt>
    <dgm:pt modelId="{790CCEA9-B72E-4FC0-A87E-CC10EAA61D62}" type="pres">
      <dgm:prSet presAssocID="{B1A83E6B-6D5B-4935-A1D6-E809C55BD945}" presName="connectorText" presStyleLbl="sibTrans2D1" presStyleIdx="3" presStyleCnt="4"/>
      <dgm:spPr/>
      <dgm:t>
        <a:bodyPr/>
        <a:lstStyle/>
        <a:p>
          <a:endParaRPr lang="en-US"/>
        </a:p>
      </dgm:t>
    </dgm:pt>
    <dgm:pt modelId="{531E1D6F-C0A8-4372-BDF3-A2E49F4374A7}" type="pres">
      <dgm:prSet presAssocID="{496C1832-4718-4ABE-886A-FF830B2DD9CB}" presName="node" presStyleLbl="node1" presStyleIdx="3" presStyleCnt="4" custRadScaleRad="109268" custRadScaleInc="-25641">
        <dgm:presLayoutVars>
          <dgm:bulletEnabled val="1"/>
        </dgm:presLayoutVars>
      </dgm:prSet>
      <dgm:spPr/>
      <dgm:t>
        <a:bodyPr/>
        <a:lstStyle/>
        <a:p>
          <a:endParaRPr lang="en-US"/>
        </a:p>
      </dgm:t>
    </dgm:pt>
  </dgm:ptLst>
  <dgm:cxnLst>
    <dgm:cxn modelId="{B7B95EB8-F742-A94B-843B-754A47C9FAA7}" type="presOf" srcId="{5281AB4A-8D75-4282-B685-C2FB307F6A95}" destId="{9874BD32-53A6-4B5D-B8D3-F0178AD75B1C}" srcOrd="0" destOrd="0" presId="urn:microsoft.com/office/officeart/2005/8/layout/radial5"/>
    <dgm:cxn modelId="{F84BB6A0-EF13-854B-840F-5175F50C844A}" type="presOf" srcId="{E8568882-64AA-4A40-8BE3-BCDD7BDFDE9D}" destId="{BC3CB00C-7DB0-4824-95DA-0C0E73C8663A}" srcOrd="0" destOrd="0" presId="urn:microsoft.com/office/officeart/2005/8/layout/radial5"/>
    <dgm:cxn modelId="{A341EC95-B0B7-E449-BD6D-D6363258EAA2}" type="presOf" srcId="{496C1832-4718-4ABE-886A-FF830B2DD9CB}" destId="{531E1D6F-C0A8-4372-BDF3-A2E49F4374A7}" srcOrd="0" destOrd="0" presId="urn:microsoft.com/office/officeart/2005/8/layout/radial5"/>
    <dgm:cxn modelId="{1BF1A1BA-DB65-8343-8ECC-A268275A90F8}" type="presOf" srcId="{F53EFA26-3945-4743-9D28-58960D74CF88}" destId="{458ADC69-4938-4F03-AA12-5990D9C9898A}" srcOrd="1" destOrd="0" presId="urn:microsoft.com/office/officeart/2005/8/layout/radial5"/>
    <dgm:cxn modelId="{1F8562B6-081B-4E47-9960-9C46A02DFE02}" srcId="{47C82F7B-2F5D-4B10-9137-FD513F5D1C3F}" destId="{C2EA59F3-60E2-4348-B11B-0080153348BE}" srcOrd="1" destOrd="0" parTransId="{C8CACA41-2A3F-441B-95E1-5EEF35440D1B}" sibTransId="{1308A9ED-86D0-4314-883C-8E6260DDB4CC}"/>
    <dgm:cxn modelId="{C02BC12E-AE82-2840-BFB1-C64D4DD6D94F}" type="presOf" srcId="{F53EFA26-3945-4743-9D28-58960D74CF88}" destId="{CDBEB0AE-7581-4AFE-8517-B155B33F61C6}" srcOrd="0" destOrd="0" presId="urn:microsoft.com/office/officeart/2005/8/layout/radial5"/>
    <dgm:cxn modelId="{894DDD81-5B6C-2049-890A-65133D6F9DAE}" type="presOf" srcId="{C8CACA41-2A3F-441B-95E1-5EEF35440D1B}" destId="{5BDED4E1-8A6F-42FE-9EB1-9E06EACF9409}" srcOrd="0" destOrd="0" presId="urn:microsoft.com/office/officeart/2005/8/layout/radial5"/>
    <dgm:cxn modelId="{D3DDFED3-3D94-034A-977B-A936BC1BDDE0}" type="presOf" srcId="{5281AB4A-8D75-4282-B685-C2FB307F6A95}" destId="{9EBC346F-A63C-4899-8301-25B99820981E}" srcOrd="1" destOrd="0" presId="urn:microsoft.com/office/officeart/2005/8/layout/radial5"/>
    <dgm:cxn modelId="{C8BFCC3A-1E11-C74B-ADCC-154D66869D13}" type="presOf" srcId="{C8CACA41-2A3F-441B-95E1-5EEF35440D1B}" destId="{2E2A04E7-3DDB-454A-891C-8CE7624966CE}" srcOrd="1" destOrd="0" presId="urn:microsoft.com/office/officeart/2005/8/layout/radial5"/>
    <dgm:cxn modelId="{147747BC-0CCD-3A40-9EF2-DED4A63B1951}" type="presOf" srcId="{C2EA59F3-60E2-4348-B11B-0080153348BE}" destId="{5B029C4C-F872-4BCB-87B2-BC8445903482}" srcOrd="0" destOrd="0" presId="urn:microsoft.com/office/officeart/2005/8/layout/radial5"/>
    <dgm:cxn modelId="{D4527143-0492-4363-884B-51A6D42506C6}" srcId="{47C82F7B-2F5D-4B10-9137-FD513F5D1C3F}" destId="{496C1832-4718-4ABE-886A-FF830B2DD9CB}" srcOrd="3" destOrd="0" parTransId="{B1A83E6B-6D5B-4935-A1D6-E809C55BD945}" sibTransId="{67DECA3D-A7CD-428E-B44E-8779F92CB763}"/>
    <dgm:cxn modelId="{73525436-7AFE-4C46-A040-13A49E06EC84}" type="presOf" srcId="{B1A83E6B-6D5B-4935-A1D6-E809C55BD945}" destId="{32AD8669-9CB6-439B-AC63-369CE3A06B9D}" srcOrd="0" destOrd="0" presId="urn:microsoft.com/office/officeart/2005/8/layout/radial5"/>
    <dgm:cxn modelId="{39D6A5AC-D35A-8A43-95A3-2CE36EED888F}" type="presOf" srcId="{CB18C987-9DA3-4259-91D2-E7B793291C8E}" destId="{6319C35A-FE8F-4825-9EED-F42FB6544B0B}" srcOrd="0" destOrd="0" presId="urn:microsoft.com/office/officeart/2005/8/layout/radial5"/>
    <dgm:cxn modelId="{28DAF63A-BF15-452E-86B5-625D55C48DBC}" srcId="{47C82F7B-2F5D-4B10-9137-FD513F5D1C3F}" destId="{7683545F-60A1-4508-9705-5CBD0EBDA3DB}" srcOrd="0" destOrd="0" parTransId="{F53EFA26-3945-4743-9D28-58960D74CF88}" sibTransId="{5682D08C-EA4F-4664-BA08-5D72CB8A46E7}"/>
    <dgm:cxn modelId="{B0566D44-699C-4168-A54E-2513FA3653B0}" srcId="{CB18C987-9DA3-4259-91D2-E7B793291C8E}" destId="{1A29438D-1833-4728-8C40-02F93819A987}" srcOrd="1" destOrd="0" parTransId="{3FC2949A-8EEF-4710-A5F8-57645ACD5134}" sibTransId="{218DF410-4B10-42A5-B747-1E42BEE654E3}"/>
    <dgm:cxn modelId="{F41F9259-391B-C747-94E8-43DA1928799C}" type="presOf" srcId="{47C82F7B-2F5D-4B10-9137-FD513F5D1C3F}" destId="{93D274A7-63EC-4190-A72B-C4369D96C307}" srcOrd="0" destOrd="0" presId="urn:microsoft.com/office/officeart/2005/8/layout/radial5"/>
    <dgm:cxn modelId="{BF8805D4-DB16-461E-9BCD-023E6B56FB16}" srcId="{CB18C987-9DA3-4259-91D2-E7B793291C8E}" destId="{47C82F7B-2F5D-4B10-9137-FD513F5D1C3F}" srcOrd="0" destOrd="0" parTransId="{20389BFB-B69A-4395-A6A6-35DD5F0B6576}" sibTransId="{E807A385-37A8-414D-AEEE-48F41267C3F5}"/>
    <dgm:cxn modelId="{68A060FA-0CE7-42EC-AC39-4F76B360B3E0}" srcId="{47C82F7B-2F5D-4B10-9137-FD513F5D1C3F}" destId="{E8568882-64AA-4A40-8BE3-BCDD7BDFDE9D}" srcOrd="2" destOrd="0" parTransId="{5281AB4A-8D75-4282-B685-C2FB307F6A95}" sibTransId="{47DB2C91-787C-4FC6-89FF-E4DA2EAC374B}"/>
    <dgm:cxn modelId="{3A094B3C-6F86-1140-B08D-ED3A5982B0DC}" type="presOf" srcId="{7683545F-60A1-4508-9705-5CBD0EBDA3DB}" destId="{D5C5EF37-B2A2-4560-A590-BB70FA4BED07}" srcOrd="0" destOrd="0" presId="urn:microsoft.com/office/officeart/2005/8/layout/radial5"/>
    <dgm:cxn modelId="{DFBDB4E2-DE52-F341-956B-4E8637D1BD33}" type="presOf" srcId="{B1A83E6B-6D5B-4935-A1D6-E809C55BD945}" destId="{790CCEA9-B72E-4FC0-A87E-CC10EAA61D62}" srcOrd="1" destOrd="0" presId="urn:microsoft.com/office/officeart/2005/8/layout/radial5"/>
    <dgm:cxn modelId="{CACCD6EB-482F-EF4D-AC82-C9DC9FD9A72E}" type="presParOf" srcId="{6319C35A-FE8F-4825-9EED-F42FB6544B0B}" destId="{93D274A7-63EC-4190-A72B-C4369D96C307}" srcOrd="0" destOrd="0" presId="urn:microsoft.com/office/officeart/2005/8/layout/radial5"/>
    <dgm:cxn modelId="{65089FFA-F92E-9742-B82E-9BFBD6F8C52A}" type="presParOf" srcId="{6319C35A-FE8F-4825-9EED-F42FB6544B0B}" destId="{CDBEB0AE-7581-4AFE-8517-B155B33F61C6}" srcOrd="1" destOrd="0" presId="urn:microsoft.com/office/officeart/2005/8/layout/radial5"/>
    <dgm:cxn modelId="{F7B8A983-82FD-6341-8A32-237114F9A62C}" type="presParOf" srcId="{CDBEB0AE-7581-4AFE-8517-B155B33F61C6}" destId="{458ADC69-4938-4F03-AA12-5990D9C9898A}" srcOrd="0" destOrd="0" presId="urn:microsoft.com/office/officeart/2005/8/layout/radial5"/>
    <dgm:cxn modelId="{AE1E6A4F-8C9C-9D46-AE30-1FF1EF2EE885}" type="presParOf" srcId="{6319C35A-FE8F-4825-9EED-F42FB6544B0B}" destId="{D5C5EF37-B2A2-4560-A590-BB70FA4BED07}" srcOrd="2" destOrd="0" presId="urn:microsoft.com/office/officeart/2005/8/layout/radial5"/>
    <dgm:cxn modelId="{A7DE4965-DB0F-9947-906F-79F63CDCCB44}" type="presParOf" srcId="{6319C35A-FE8F-4825-9EED-F42FB6544B0B}" destId="{5BDED4E1-8A6F-42FE-9EB1-9E06EACF9409}" srcOrd="3" destOrd="0" presId="urn:microsoft.com/office/officeart/2005/8/layout/radial5"/>
    <dgm:cxn modelId="{B36EC8A5-0B73-4B49-BAB4-DEB2A47431FC}" type="presParOf" srcId="{5BDED4E1-8A6F-42FE-9EB1-9E06EACF9409}" destId="{2E2A04E7-3DDB-454A-891C-8CE7624966CE}" srcOrd="0" destOrd="0" presId="urn:microsoft.com/office/officeart/2005/8/layout/radial5"/>
    <dgm:cxn modelId="{5DE2A7D9-71FA-4C43-8966-D94572D1721C}" type="presParOf" srcId="{6319C35A-FE8F-4825-9EED-F42FB6544B0B}" destId="{5B029C4C-F872-4BCB-87B2-BC8445903482}" srcOrd="4" destOrd="0" presId="urn:microsoft.com/office/officeart/2005/8/layout/radial5"/>
    <dgm:cxn modelId="{05DC022C-C6C9-C048-B149-CAA81FE50E33}" type="presParOf" srcId="{6319C35A-FE8F-4825-9EED-F42FB6544B0B}" destId="{9874BD32-53A6-4B5D-B8D3-F0178AD75B1C}" srcOrd="5" destOrd="0" presId="urn:microsoft.com/office/officeart/2005/8/layout/radial5"/>
    <dgm:cxn modelId="{B9A63353-ED22-DA44-BC56-0EE1402CCFC9}" type="presParOf" srcId="{9874BD32-53A6-4B5D-B8D3-F0178AD75B1C}" destId="{9EBC346F-A63C-4899-8301-25B99820981E}" srcOrd="0" destOrd="0" presId="urn:microsoft.com/office/officeart/2005/8/layout/radial5"/>
    <dgm:cxn modelId="{78EF7938-D218-9747-AC03-5E7FABA89545}" type="presParOf" srcId="{6319C35A-FE8F-4825-9EED-F42FB6544B0B}" destId="{BC3CB00C-7DB0-4824-95DA-0C0E73C8663A}" srcOrd="6" destOrd="0" presId="urn:microsoft.com/office/officeart/2005/8/layout/radial5"/>
    <dgm:cxn modelId="{E88AC8BC-7ABD-7F43-9142-3937C1547928}" type="presParOf" srcId="{6319C35A-FE8F-4825-9EED-F42FB6544B0B}" destId="{32AD8669-9CB6-439B-AC63-369CE3A06B9D}" srcOrd="7" destOrd="0" presId="urn:microsoft.com/office/officeart/2005/8/layout/radial5"/>
    <dgm:cxn modelId="{BBCD879A-4A9B-EA41-A108-BFE35024C955}" type="presParOf" srcId="{32AD8669-9CB6-439B-AC63-369CE3A06B9D}" destId="{790CCEA9-B72E-4FC0-A87E-CC10EAA61D62}" srcOrd="0" destOrd="0" presId="urn:microsoft.com/office/officeart/2005/8/layout/radial5"/>
    <dgm:cxn modelId="{9354F2E3-27EF-A442-9C45-26D0F5F7768E}" type="presParOf" srcId="{6319C35A-FE8F-4825-9EED-F42FB6544B0B}" destId="{531E1D6F-C0A8-4372-BDF3-A2E49F4374A7}"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274A7-63EC-4190-A72B-C4369D96C307}">
      <dsp:nvSpPr>
        <dsp:cNvPr id="0" name=""/>
        <dsp:cNvSpPr/>
      </dsp:nvSpPr>
      <dsp:spPr>
        <a:xfrm>
          <a:off x="4891682" y="1668264"/>
          <a:ext cx="1189434"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VITAS WMS</a:t>
          </a:r>
          <a:endParaRPr lang="en-US" sz="2400" kern="1200" dirty="0"/>
        </a:p>
      </dsp:txBody>
      <dsp:txXfrm>
        <a:off x="5065871" y="1842453"/>
        <a:ext cx="841056" cy="841056"/>
      </dsp:txXfrm>
    </dsp:sp>
    <dsp:sp modelId="{CDBEB0AE-7581-4AFE-8517-B155B33F61C6}">
      <dsp:nvSpPr>
        <dsp:cNvPr id="0" name=""/>
        <dsp:cNvSpPr/>
      </dsp:nvSpPr>
      <dsp:spPr>
        <a:xfrm rot="5400000">
          <a:off x="5286620" y="1235209"/>
          <a:ext cx="399558"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46554" y="1256157"/>
        <a:ext cx="279691" cy="242645"/>
      </dsp:txXfrm>
    </dsp:sp>
    <dsp:sp modelId="{D5C5EF37-B2A2-4560-A590-BB70FA4BED07}">
      <dsp:nvSpPr>
        <dsp:cNvPr id="0" name=""/>
        <dsp:cNvSpPr/>
      </dsp:nvSpPr>
      <dsp:spPr>
        <a:xfrm>
          <a:off x="4891682" y="2847"/>
          <a:ext cx="1189434" cy="118943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Supplier Data (UNFPA ERP)</a:t>
          </a:r>
          <a:endParaRPr lang="en-US" sz="1500" kern="1200" dirty="0"/>
        </a:p>
      </dsp:txBody>
      <dsp:txXfrm>
        <a:off x="5065871" y="177036"/>
        <a:ext cx="841056" cy="841056"/>
      </dsp:txXfrm>
    </dsp:sp>
    <dsp:sp modelId="{5BDED4E1-8A6F-42FE-9EB1-9E06EACF9409}">
      <dsp:nvSpPr>
        <dsp:cNvPr id="0" name=""/>
        <dsp:cNvSpPr/>
      </dsp:nvSpPr>
      <dsp:spPr>
        <a:xfrm>
          <a:off x="6200839" y="2381517"/>
          <a:ext cx="370154"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200839" y="2462398"/>
        <a:ext cx="259108" cy="242645"/>
      </dsp:txXfrm>
    </dsp:sp>
    <dsp:sp modelId="{5B029C4C-F872-4BCB-87B2-BC8445903482}">
      <dsp:nvSpPr>
        <dsp:cNvPr id="0" name=""/>
        <dsp:cNvSpPr/>
      </dsp:nvSpPr>
      <dsp:spPr>
        <a:xfrm>
          <a:off x="6557099" y="1668264"/>
          <a:ext cx="1189434"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mBrana</a:t>
          </a:r>
          <a:r>
            <a:rPr lang="en-US" sz="1500" kern="1200" dirty="0" smtClean="0"/>
            <a:t> (mobile)</a:t>
          </a:r>
          <a:endParaRPr lang="en-US" sz="1500" kern="1200" dirty="0"/>
        </a:p>
      </dsp:txBody>
      <dsp:txXfrm>
        <a:off x="6731288" y="1842453"/>
        <a:ext cx="841056" cy="841056"/>
      </dsp:txXfrm>
    </dsp:sp>
    <dsp:sp modelId="{9874BD32-53A6-4B5D-B8D3-F0178AD75B1C}">
      <dsp:nvSpPr>
        <dsp:cNvPr id="0" name=""/>
        <dsp:cNvSpPr/>
      </dsp:nvSpPr>
      <dsp:spPr>
        <a:xfrm rot="5400000">
          <a:off x="5338491" y="2839635"/>
          <a:ext cx="295817"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82864" y="2876144"/>
        <a:ext cx="207072" cy="242645"/>
      </dsp:txXfrm>
    </dsp:sp>
    <dsp:sp modelId="{BC3CB00C-7DB0-4824-95DA-0C0E73C8663A}">
      <dsp:nvSpPr>
        <dsp:cNvPr id="0" name=""/>
        <dsp:cNvSpPr/>
      </dsp:nvSpPr>
      <dsp:spPr>
        <a:xfrm>
          <a:off x="4891682" y="3237369"/>
          <a:ext cx="1189434" cy="11894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Datamart</a:t>
          </a:r>
          <a:endParaRPr lang="en-US" sz="1500" kern="1200" dirty="0"/>
        </a:p>
      </dsp:txBody>
      <dsp:txXfrm>
        <a:off x="5065871" y="3411558"/>
        <a:ext cx="841056" cy="841056"/>
      </dsp:txXfrm>
    </dsp:sp>
    <dsp:sp modelId="{32AD8669-9CB6-439B-AC63-369CE3A06B9D}">
      <dsp:nvSpPr>
        <dsp:cNvPr id="0" name=""/>
        <dsp:cNvSpPr/>
      </dsp:nvSpPr>
      <dsp:spPr>
        <a:xfrm rot="10107693">
          <a:off x="4333417" y="2240886"/>
          <a:ext cx="541501"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453513" y="2309633"/>
        <a:ext cx="420179" cy="242645"/>
      </dsp:txXfrm>
    </dsp:sp>
    <dsp:sp modelId="{531E1D6F-C0A8-4372-BDF3-A2E49F4374A7}">
      <dsp:nvSpPr>
        <dsp:cNvPr id="0" name=""/>
        <dsp:cNvSpPr/>
      </dsp:nvSpPr>
      <dsp:spPr>
        <a:xfrm>
          <a:off x="3108691" y="2032264"/>
          <a:ext cx="1189434" cy="1189434"/>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err="1" smtClean="0"/>
            <a:t>i</a:t>
          </a:r>
          <a:r>
            <a:rPr lang="en-US" sz="1500" kern="1200" dirty="0" smtClean="0"/>
            <a:t>-Import (medicine import approval)</a:t>
          </a:r>
          <a:endParaRPr lang="en-US" sz="1500" kern="1200" dirty="0"/>
        </a:p>
      </dsp:txBody>
      <dsp:txXfrm>
        <a:off x="3282880" y="2206453"/>
        <a:ext cx="841056" cy="8410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D627C-E09A-A345-8B43-8DAC880FF8B5}" type="datetimeFigureOut">
              <a:rPr lang="en-US" smtClean="0"/>
              <a:pPr/>
              <a:t>11/17/17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43C65-1548-3F4F-921A-1B7D71CF087D}" type="slidenum">
              <a:rPr lang="en-US" smtClean="0"/>
              <a:pPr/>
              <a:t>‹#›</a:t>
            </a:fld>
            <a:endParaRPr lang="en-US"/>
          </a:p>
        </p:txBody>
      </p:sp>
    </p:spTree>
    <p:extLst>
      <p:ext uri="{BB962C8B-B14F-4D97-AF65-F5344CB8AC3E}">
        <p14:creationId xmlns:p14="http://schemas.microsoft.com/office/powerpoint/2010/main" val="105162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22543C65-1548-3F4F-921A-1B7D71CF087D}" type="slidenum">
              <a:rPr lang="en-US" smtClean="0"/>
              <a:pPr/>
              <a:t>1</a:t>
            </a:fld>
            <a:endParaRPr lang="en-US"/>
          </a:p>
        </p:txBody>
      </p:sp>
    </p:spTree>
    <p:extLst>
      <p:ext uri="{BB962C8B-B14F-4D97-AF65-F5344CB8AC3E}">
        <p14:creationId xmlns:p14="http://schemas.microsoft.com/office/powerpoint/2010/main" val="206201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3C65-1548-3F4F-921A-1B7D71CF087D}" type="slidenum">
              <a:rPr lang="en-US" smtClean="0"/>
              <a:pPr/>
              <a:t>3</a:t>
            </a:fld>
            <a:endParaRPr lang="en-US"/>
          </a:p>
        </p:txBody>
      </p:sp>
    </p:spTree>
    <p:extLst>
      <p:ext uri="{BB962C8B-B14F-4D97-AF65-F5344CB8AC3E}">
        <p14:creationId xmlns:p14="http://schemas.microsoft.com/office/powerpoint/2010/main" val="149363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charset="-128"/>
              <a:cs typeface="ＭＳ Ｐゴシック" charset="-128"/>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E97BA67B-DD49-B54B-B192-9025CCA0DA0D}" type="slidenum">
              <a:rPr lang="en-US" altLang="en-US"/>
              <a:pPr/>
              <a:t>6</a:t>
            </a:fld>
            <a:endParaRPr lang="en-US" altLang="en-US"/>
          </a:p>
        </p:txBody>
      </p:sp>
    </p:spTree>
    <p:extLst>
      <p:ext uri="{BB962C8B-B14F-4D97-AF65-F5344CB8AC3E}">
        <p14:creationId xmlns:p14="http://schemas.microsoft.com/office/powerpoint/2010/main" val="3299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charset="-128"/>
                <a:cs typeface="ＭＳ Ｐゴシック" charset="-128"/>
              </a:rPr>
              <a:t>Just a little more detail about two of the syncs, first the supplier sync</a:t>
            </a:r>
          </a:p>
          <a:p>
            <a:pPr eaLnBrk="1" hangingPunct="1">
              <a:spcBef>
                <a:spcPct val="0"/>
              </a:spcBef>
            </a:pPr>
            <a:r>
              <a:rPr lang="en-US" altLang="en-US">
                <a:ea typeface="MS PGothic" charset="-128"/>
                <a:cs typeface="ＭＳ Ｐゴシック" charset="-128"/>
              </a:rPr>
              <a:t>Obviously this is only one supplier, and a relatively small one (albeit 30% of all FP products in Ethiopia), but it illustrates some of the potential and also some of the challenges</a:t>
            </a:r>
          </a:p>
          <a:p>
            <a:pPr eaLnBrk="1" hangingPunct="1">
              <a:spcBef>
                <a:spcPct val="0"/>
              </a:spcBef>
            </a:pPr>
            <a:r>
              <a:rPr lang="en-US" altLang="en-US">
                <a:ea typeface="MS PGothic" charset="-128"/>
                <a:cs typeface="ＭＳ Ｐゴシック" charset="-128"/>
              </a:rPr>
              <a:t>Challenges are related to People – another supplier (nameless) said “well we need permission from the govt to share our data with…..the govt!!)</a:t>
            </a:r>
          </a:p>
          <a:p>
            <a:pPr eaLnBrk="1" hangingPunct="1">
              <a:spcBef>
                <a:spcPct val="0"/>
              </a:spcBef>
            </a:pPr>
            <a:r>
              <a:rPr lang="en-US" altLang="en-US">
                <a:ea typeface="MS PGothic" charset="-128"/>
                <a:cs typeface="ＭＳ Ｐゴシック" charset="-128"/>
              </a:rPr>
              <a:t>Technical – we had to map the products. Small number of items (&lt;10), so doable, but not for hundreds of items. And will need updating if naming changes in either system</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cs typeface="ＭＳ Ｐゴシック"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80492C9-15F9-AA46-926C-4D1C7A94DCC6}" type="slidenum">
              <a:rPr lang="en-US" altLang="en-US"/>
              <a:pPr>
                <a:spcBef>
                  <a:spcPct val="0"/>
                </a:spcBef>
              </a:pPr>
              <a:t>7</a:t>
            </a:fld>
            <a:endParaRPr lang="en-US" altLang="en-US"/>
          </a:p>
        </p:txBody>
      </p:sp>
    </p:spTree>
    <p:extLst>
      <p:ext uri="{BB962C8B-B14F-4D97-AF65-F5344CB8AC3E}">
        <p14:creationId xmlns:p14="http://schemas.microsoft.com/office/powerpoint/2010/main" val="91895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3C65-1548-3F4F-921A-1B7D71CF087D}" type="slidenum">
              <a:rPr lang="en-US" smtClean="0"/>
              <a:pPr/>
              <a:t>9</a:t>
            </a:fld>
            <a:endParaRPr lang="en-US"/>
          </a:p>
        </p:txBody>
      </p:sp>
    </p:spTree>
    <p:extLst>
      <p:ext uri="{BB962C8B-B14F-4D97-AF65-F5344CB8AC3E}">
        <p14:creationId xmlns:p14="http://schemas.microsoft.com/office/powerpoint/2010/main" val="20758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where Tanzania is heading.</a:t>
            </a:r>
          </a:p>
          <a:p>
            <a:endParaRPr lang="en-US" dirty="0" smtClean="0"/>
          </a:p>
          <a:p>
            <a:r>
              <a:rPr lang="en-US" dirty="0" smtClean="0"/>
              <a:t>As you can see, each domain is served by one of more fit-for-purpose technology</a:t>
            </a:r>
            <a:r>
              <a:rPr lang="en-US" baseline="0" dirty="0" smtClean="0"/>
              <a:t> solutions, each of which is optimized for that domain. But data is shared across domains, and eventual beyond the health sector to include civil registries that include birth and death registration and provide the unique identifier for every client seeking health services and products.</a:t>
            </a:r>
          </a:p>
          <a:p>
            <a:endParaRPr lang="en-US" baseline="0" dirty="0" smtClean="0"/>
          </a:p>
          <a:p>
            <a:r>
              <a:rPr lang="en-US" baseline="0" dirty="0" smtClean="0"/>
              <a:t>So my message to you is that today’s technology tools are useful and important, but they are mere interim steps to a much more atomized and interconnected future. </a:t>
            </a:r>
          </a:p>
          <a:p>
            <a:endParaRPr lang="en-US" baseline="0" dirty="0" smtClean="0"/>
          </a:p>
          <a:p>
            <a:r>
              <a:rPr lang="en-US" baseline="0" dirty="0" smtClean="0"/>
              <a:t>For decades. JSI has been a leading advocate for strengthening routine health information systems, and we are enthusiastic supporters of DHIS2 and other platforms in the countries where we work. But we and our partners at CHAI and </a:t>
            </a:r>
            <a:r>
              <a:rPr lang="en-US" baseline="0" dirty="0" err="1" smtClean="0"/>
              <a:t>VillageReach</a:t>
            </a:r>
            <a:r>
              <a:rPr lang="en-US" baseline="0" dirty="0" smtClean="0"/>
              <a:t> also believe that no single information platform can serve the diverse needs across so many domains, any more than a hammer can be the only tool to build a house.</a:t>
            </a:r>
          </a:p>
          <a:p>
            <a:endParaRPr lang="en-US" baseline="0" dirty="0" smtClean="0"/>
          </a:p>
          <a:p>
            <a:r>
              <a:rPr lang="en-US" baseline="0" dirty="0" smtClean="0"/>
              <a:t>We need to constantly be looking for and supporting the use of the best-in-class information technologies for each domain, and have the vision of knowing that today’s solutions are not stand-alone, but are part of an expanding ecosystem of health information system applications.</a:t>
            </a:r>
            <a:endParaRPr lang="en-US" dirty="0" smtClean="0"/>
          </a:p>
        </p:txBody>
      </p:sp>
      <p:sp>
        <p:nvSpPr>
          <p:cNvPr id="4" name="Slide Number Placeholder 3"/>
          <p:cNvSpPr>
            <a:spLocks noGrp="1"/>
          </p:cNvSpPr>
          <p:nvPr>
            <p:ph type="sldNum" sz="quarter" idx="10"/>
          </p:nvPr>
        </p:nvSpPr>
        <p:spPr/>
        <p:txBody>
          <a:bodyPr/>
          <a:lstStyle/>
          <a:p>
            <a:fld id="{22543C65-1548-3F4F-921A-1B7D71CF087D}" type="slidenum">
              <a:rPr lang="en-US" smtClean="0"/>
              <a:pPr/>
              <a:t>10</a:t>
            </a:fld>
            <a:endParaRPr lang="en-US"/>
          </a:p>
        </p:txBody>
      </p:sp>
    </p:spTree>
    <p:extLst>
      <p:ext uri="{BB962C8B-B14F-4D97-AF65-F5344CB8AC3E}">
        <p14:creationId xmlns:p14="http://schemas.microsoft.com/office/powerpoint/2010/main" val="167727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43C65-1548-3F4F-921A-1B7D71CF087D}" type="slidenum">
              <a:rPr lang="en-US" smtClean="0"/>
              <a:pPr/>
              <a:t>11</a:t>
            </a:fld>
            <a:endParaRPr lang="en-US"/>
          </a:p>
        </p:txBody>
      </p:sp>
    </p:spTree>
    <p:extLst>
      <p:ext uri="{BB962C8B-B14F-4D97-AF65-F5344CB8AC3E}">
        <p14:creationId xmlns:p14="http://schemas.microsoft.com/office/powerpoint/2010/main" val="364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844790-8912-0747-9C11-9FE3E1B834F3}"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44790-8912-0747-9C11-9FE3E1B834F3}"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44790-8912-0747-9C11-9FE3E1B834F3}"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44790-8912-0747-9C11-9FE3E1B834F3}"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44790-8912-0747-9C11-9FE3E1B834F3}"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844790-8912-0747-9C11-9FE3E1B834F3}" type="datetimeFigureOut">
              <a:rPr lang="en-US" smtClean="0"/>
              <a:pPr/>
              <a:t>11/17/17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44790-8912-0747-9C11-9FE3E1B834F3}" type="datetimeFigureOut">
              <a:rPr lang="en-US" smtClean="0"/>
              <a:pPr/>
              <a:t>11/17/17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44790-8912-0747-9C11-9FE3E1B834F3}" type="datetimeFigureOut">
              <a:rPr lang="en-US" smtClean="0"/>
              <a:pPr/>
              <a:t>11/17/17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44790-8912-0747-9C11-9FE3E1B834F3}" type="datetimeFigureOut">
              <a:rPr lang="en-US" smtClean="0"/>
              <a:pPr/>
              <a:t>11/17/17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44790-8912-0747-9C11-9FE3E1B834F3}" type="datetimeFigureOut">
              <a:rPr lang="en-US" smtClean="0"/>
              <a:pPr/>
              <a:t>11/17/17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44790-8912-0747-9C11-9FE3E1B834F3}" type="datetimeFigureOut">
              <a:rPr lang="en-US" smtClean="0"/>
              <a:pPr/>
              <a:t>11/17/17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4FA0F-05BE-B84E-B565-F3DC8C13F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44790-8912-0747-9C11-9FE3E1B834F3}" type="datetimeFigureOut">
              <a:rPr lang="en-US" smtClean="0"/>
              <a:pPr/>
              <a:t>11/17/17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4FA0F-05BE-B84E-B565-F3DC8C13FD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5.png"/><Relationship Id="rId10"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grayscl/>
            <a:alphaModFix amt="10000"/>
            <a:extLst>
              <a:ext uri="{28A0092B-C50C-407E-A947-70E740481C1C}">
                <a14:useLocalDpi xmlns:a14="http://schemas.microsoft.com/office/drawing/2010/main"/>
              </a:ext>
            </a:extLst>
          </a:blip>
          <a:srcRect l="1569" r="5586"/>
          <a:stretch>
            <a:fillRect/>
          </a:stretch>
        </p:blipFill>
        <p:spPr>
          <a:xfrm>
            <a:off x="0" y="1140424"/>
            <a:ext cx="12192000" cy="5305378"/>
          </a:xfrm>
          <a:prstGeom prst="rect">
            <a:avLst/>
          </a:prstGeom>
        </p:spPr>
      </p:pic>
      <p:sp>
        <p:nvSpPr>
          <p:cNvPr id="2" name="Title 1"/>
          <p:cNvSpPr>
            <a:spLocks noGrp="1"/>
          </p:cNvSpPr>
          <p:nvPr>
            <p:ph type="ctrTitle"/>
          </p:nvPr>
        </p:nvSpPr>
        <p:spPr>
          <a:xfrm>
            <a:off x="914400" y="1781176"/>
            <a:ext cx="10363200" cy="1470025"/>
          </a:xfrm>
        </p:spPr>
        <p:txBody>
          <a:bodyPr>
            <a:normAutofit/>
          </a:bodyPr>
          <a:lstStyle/>
          <a:p>
            <a:r>
              <a:rPr lang="en-US" sz="4000" cap="all" dirty="0" smtClean="0">
                <a:solidFill>
                  <a:schemeClr val="tx2"/>
                </a:solidFill>
                <a:latin typeface="Arial Black"/>
                <a:cs typeface="Arial Black"/>
              </a:rPr>
              <a:t>Supply Chain Information ENTITIES &amp; </a:t>
            </a:r>
            <a:r>
              <a:rPr lang="en-US" sz="4000" cap="all" smtClean="0">
                <a:solidFill>
                  <a:schemeClr val="tx2"/>
                </a:solidFill>
                <a:latin typeface="Arial Black"/>
                <a:cs typeface="Arial Black"/>
              </a:rPr>
              <a:t>Data Interfaces</a:t>
            </a:r>
            <a:endParaRPr lang="en-US" sz="4000" cap="all" dirty="0">
              <a:solidFill>
                <a:schemeClr val="tx2"/>
              </a:solidFill>
              <a:latin typeface="Arial Black"/>
              <a:cs typeface="Arial Black"/>
            </a:endParaRPr>
          </a:p>
        </p:txBody>
      </p:sp>
      <p:sp>
        <p:nvSpPr>
          <p:cNvPr id="3" name="Subtitle 2"/>
          <p:cNvSpPr>
            <a:spLocks noGrp="1"/>
          </p:cNvSpPr>
          <p:nvPr>
            <p:ph type="subTitle" idx="1"/>
          </p:nvPr>
        </p:nvSpPr>
        <p:spPr>
          <a:xfrm>
            <a:off x="1197429" y="3458792"/>
            <a:ext cx="9797142" cy="1143000"/>
          </a:xfrm>
        </p:spPr>
        <p:txBody>
          <a:bodyPr>
            <a:noAutofit/>
          </a:bodyPr>
          <a:lstStyle/>
          <a:p>
            <a:r>
              <a:rPr lang="en-US" dirty="0" smtClean="0">
                <a:solidFill>
                  <a:schemeClr val="accent5"/>
                </a:solidFill>
                <a:latin typeface="Arial Narrow"/>
                <a:cs typeface="Arial Narrow"/>
              </a:rPr>
              <a:t>Presented to the OHIE Supply Chain </a:t>
            </a:r>
            <a:r>
              <a:rPr lang="en-US" dirty="0" err="1" smtClean="0">
                <a:solidFill>
                  <a:schemeClr val="accent5"/>
                </a:solidFill>
                <a:latin typeface="Arial Narrow"/>
                <a:cs typeface="Arial Narrow"/>
              </a:rPr>
              <a:t>Subcommunity</a:t>
            </a:r>
            <a:endParaRPr lang="en-US" dirty="0" smtClean="0">
              <a:solidFill>
                <a:schemeClr val="accent5"/>
              </a:solidFill>
              <a:latin typeface="Arial Narrow"/>
              <a:cs typeface="Arial Narrow"/>
            </a:endParaRPr>
          </a:p>
          <a:p>
            <a:r>
              <a:rPr lang="en-US" dirty="0" smtClean="0">
                <a:solidFill>
                  <a:schemeClr val="accent5"/>
                </a:solidFill>
                <a:latin typeface="Arial Narrow"/>
                <a:cs typeface="Arial Narrow"/>
              </a:rPr>
              <a:t>November 16, 2017</a:t>
            </a:r>
          </a:p>
        </p:txBody>
      </p:sp>
      <p:sp>
        <p:nvSpPr>
          <p:cNvPr id="5" name="Rectangle 4"/>
          <p:cNvSpPr/>
          <p:nvPr/>
        </p:nvSpPr>
        <p:spPr>
          <a:xfrm>
            <a:off x="1326299" y="5321577"/>
            <a:ext cx="9539402" cy="338554"/>
          </a:xfrm>
          <a:prstGeom prst="rect">
            <a:avLst/>
          </a:prstGeom>
        </p:spPr>
        <p:txBody>
          <a:bodyPr wrap="square" anchor="ctr">
            <a:spAutoFit/>
          </a:bodyPr>
          <a:lstStyle/>
          <a:p>
            <a:pPr algn="ctr">
              <a:spcAft>
                <a:spcPts val="1200"/>
              </a:spcAft>
            </a:pPr>
            <a:r>
              <a:rPr lang="en-US" sz="1600" b="1" dirty="0" smtClean="0">
                <a:solidFill>
                  <a:srgbClr val="204D5E"/>
                </a:solidFill>
                <a:latin typeface="Arial"/>
                <a:cs typeface="Arial"/>
              </a:rPr>
              <a:t>Chris </a:t>
            </a:r>
            <a:r>
              <a:rPr lang="en-US" sz="1600" b="1" dirty="0" smtClean="0">
                <a:solidFill>
                  <a:srgbClr val="204D5E"/>
                </a:solidFill>
                <a:latin typeface="Arial"/>
                <a:cs typeface="Arial"/>
              </a:rPr>
              <a:t>Wright</a:t>
            </a:r>
            <a:endParaRPr lang="en-US" sz="1600" dirty="0" smtClean="0">
              <a:solidFill>
                <a:srgbClr val="204D5E"/>
              </a:solidFill>
              <a:latin typeface="Arial"/>
              <a:cs typeface="Arial"/>
            </a:endParaRPr>
          </a:p>
        </p:txBody>
      </p:sp>
      <p:sp>
        <p:nvSpPr>
          <p:cNvPr id="6" name="Rectangle 5"/>
          <p:cNvSpPr/>
          <p:nvPr/>
        </p:nvSpPr>
        <p:spPr>
          <a:xfrm>
            <a:off x="0" y="6550297"/>
            <a:ext cx="12192000" cy="307703"/>
          </a:xfrm>
          <a:prstGeom prst="rect">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JSI_Text_Right.png"/>
          <p:cNvPicPr>
            <a:picLocks noChangeAspect="1"/>
          </p:cNvPicPr>
          <p:nvPr/>
        </p:nvPicPr>
        <p:blipFill>
          <a:blip r:embed="rId4"/>
          <a:stretch>
            <a:fillRect/>
          </a:stretch>
        </p:blipFill>
        <p:spPr>
          <a:xfrm>
            <a:off x="1675611" y="505328"/>
            <a:ext cx="2426636" cy="635096"/>
          </a:xfrm>
          <a:prstGeom prst="rect">
            <a:avLst/>
          </a:prstGeom>
        </p:spPr>
      </p:pic>
      <p:cxnSp>
        <p:nvCxnSpPr>
          <p:cNvPr id="12" name="Straight Connector 11"/>
          <p:cNvCxnSpPr/>
          <p:nvPr/>
        </p:nvCxnSpPr>
        <p:spPr>
          <a:xfrm>
            <a:off x="1981200" y="4935216"/>
            <a:ext cx="8229600" cy="1588"/>
          </a:xfrm>
          <a:prstGeom prst="line">
            <a:avLst/>
          </a:prstGeom>
          <a:ln w="63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9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png"/>
          <p:cNvPicPr>
            <a:picLocks noChangeAspect="1"/>
          </p:cNvPicPr>
          <p:nvPr/>
        </p:nvPicPr>
        <p:blipFill>
          <a:blip r:embed="rId3"/>
          <a:stretch>
            <a:fillRect/>
          </a:stretch>
        </p:blipFill>
        <p:spPr>
          <a:xfrm flipV="1">
            <a:off x="0" y="0"/>
            <a:ext cx="12192000" cy="2857500"/>
          </a:xfrm>
          <a:prstGeom prst="rect">
            <a:avLst/>
          </a:prstGeom>
        </p:spPr>
      </p:pic>
      <p:sp>
        <p:nvSpPr>
          <p:cNvPr id="6" name="Title 5"/>
          <p:cNvSpPr>
            <a:spLocks noGrp="1"/>
          </p:cNvSpPr>
          <p:nvPr>
            <p:ph type="title"/>
          </p:nvPr>
        </p:nvSpPr>
        <p:spPr/>
        <p:txBody>
          <a:bodyPr>
            <a:normAutofit/>
          </a:bodyPr>
          <a:lstStyle/>
          <a:p>
            <a:r>
              <a:rPr lang="en-US" altLang="en-US" dirty="0">
                <a:solidFill>
                  <a:schemeClr val="accent1">
                    <a:lumMod val="50000"/>
                  </a:schemeClr>
                </a:solidFill>
                <a:latin typeface="Gill Sans" charset="0"/>
                <a:ea typeface="MS PGothic" charset="-128"/>
                <a:cs typeface="Gill Sans" charset="0"/>
              </a:rPr>
              <a:t>Designing for </a:t>
            </a:r>
            <a:r>
              <a:rPr lang="en-US" altLang="en-US" dirty="0" smtClean="0">
                <a:solidFill>
                  <a:schemeClr val="accent1">
                    <a:lumMod val="50000"/>
                  </a:schemeClr>
                </a:solidFill>
                <a:latin typeface="Gill Sans" charset="0"/>
                <a:ea typeface="MS PGothic" charset="-128"/>
                <a:cs typeface="Gill Sans" charset="0"/>
              </a:rPr>
              <a:t>Interoperability: </a:t>
            </a:r>
            <a:r>
              <a:rPr lang="en-US" altLang="en-US" dirty="0">
                <a:solidFill>
                  <a:schemeClr val="accent1">
                    <a:lumMod val="50000"/>
                  </a:schemeClr>
                </a:solidFill>
                <a:latin typeface="Gill Sans" charset="0"/>
                <a:ea typeface="MS PGothic" charset="-128"/>
                <a:cs typeface="Gill Sans" charset="0"/>
              </a:rPr>
              <a:t>Tanzania’s Vision </a:t>
            </a:r>
            <a:endParaRPr lang="en-US" dirty="0">
              <a:solidFill>
                <a:schemeClr val="accent1">
                  <a:lumMod val="50000"/>
                </a:schemeClr>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454" r="19747"/>
          <a:stretch/>
        </p:blipFill>
        <p:spPr>
          <a:xfrm>
            <a:off x="2060222" y="1344052"/>
            <a:ext cx="8071556" cy="5513948"/>
          </a:xfrm>
          <a:prstGeom prst="rect">
            <a:avLst/>
          </a:prstGeom>
        </p:spPr>
      </p:pic>
    </p:spTree>
    <p:extLst>
      <p:ext uri="{BB962C8B-B14F-4D97-AF65-F5344CB8AC3E}">
        <p14:creationId xmlns:p14="http://schemas.microsoft.com/office/powerpoint/2010/main" val="156755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a:grayscl/>
            <a:alphaModFix amt="10000"/>
            <a:extLst>
              <a:ext uri="{28A0092B-C50C-407E-A947-70E740481C1C}">
                <a14:useLocalDpi xmlns:a14="http://schemas.microsoft.com/office/drawing/2010/main"/>
              </a:ext>
            </a:extLst>
          </a:blip>
          <a:srcRect l="1569" r="5586"/>
          <a:stretch>
            <a:fillRect/>
          </a:stretch>
        </p:blipFill>
        <p:spPr>
          <a:xfrm>
            <a:off x="0" y="1140424"/>
            <a:ext cx="12192000" cy="5305378"/>
          </a:xfrm>
          <a:prstGeom prst="rect">
            <a:avLst/>
          </a:prstGeom>
        </p:spPr>
      </p:pic>
      <p:cxnSp>
        <p:nvCxnSpPr>
          <p:cNvPr id="5" name="Straight Connector 4"/>
          <p:cNvCxnSpPr/>
          <p:nvPr/>
        </p:nvCxnSpPr>
        <p:spPr>
          <a:xfrm>
            <a:off x="838200" y="1063097"/>
            <a:ext cx="10515600" cy="1588"/>
          </a:xfrm>
          <a:prstGeom prst="line">
            <a:avLst/>
          </a:prstGeom>
          <a:ln w="63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1664232"/>
            <a:ext cx="12192000" cy="1758418"/>
          </a:xfrm>
        </p:spPr>
        <p:txBody>
          <a:bodyPr anchor="ctr">
            <a:normAutofit/>
          </a:bodyPr>
          <a:lstStyle/>
          <a:p>
            <a:pPr algn="ctr"/>
            <a:r>
              <a:rPr lang="en-US" sz="7200" dirty="0" smtClean="0">
                <a:solidFill>
                  <a:schemeClr val="tx2"/>
                </a:solidFill>
                <a:latin typeface="Arial Black"/>
                <a:cs typeface="Arial Black"/>
              </a:rPr>
              <a:t>Thank you</a:t>
            </a:r>
            <a:endParaRPr lang="en-US" sz="7200" dirty="0">
              <a:solidFill>
                <a:schemeClr val="tx2"/>
              </a:solidFill>
              <a:latin typeface="Arial Black"/>
              <a:cs typeface="Arial Black"/>
            </a:endParaRPr>
          </a:p>
        </p:txBody>
      </p:sp>
      <p:cxnSp>
        <p:nvCxnSpPr>
          <p:cNvPr id="6" name="Straight Connector 5"/>
          <p:cNvCxnSpPr/>
          <p:nvPr/>
        </p:nvCxnSpPr>
        <p:spPr>
          <a:xfrm>
            <a:off x="838200" y="4022197"/>
            <a:ext cx="10515600" cy="1588"/>
          </a:xfrm>
          <a:prstGeom prst="line">
            <a:avLst/>
          </a:prstGeom>
          <a:ln w="63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6550297"/>
            <a:ext cx="12192000" cy="307703"/>
          </a:xfrm>
          <a:prstGeom prst="rect">
            <a:avLst/>
          </a:prstGeom>
          <a:solidFill>
            <a:srgbClr val="E4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JSI_Text_Right.png"/>
          <p:cNvPicPr>
            <a:picLocks noChangeAspect="1"/>
          </p:cNvPicPr>
          <p:nvPr/>
        </p:nvPicPr>
        <p:blipFill>
          <a:blip r:embed="rId4"/>
          <a:stretch>
            <a:fillRect/>
          </a:stretch>
        </p:blipFill>
        <p:spPr>
          <a:xfrm>
            <a:off x="1675611" y="4988428"/>
            <a:ext cx="2426636" cy="635096"/>
          </a:xfrm>
          <a:prstGeom prst="rect">
            <a:avLst/>
          </a:prstGeom>
        </p:spPr>
      </p:pic>
    </p:spTree>
    <p:extLst>
      <p:ext uri="{BB962C8B-B14F-4D97-AF65-F5344CB8AC3E}">
        <p14:creationId xmlns:p14="http://schemas.microsoft.com/office/powerpoint/2010/main" val="687191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2"/>
          <a:stretch>
            <a:fillRect/>
          </a:stretch>
        </p:blipFill>
        <p:spPr>
          <a:xfrm flipV="1">
            <a:off x="0" y="0"/>
            <a:ext cx="12192000" cy="2857500"/>
          </a:xfrm>
          <a:prstGeom prst="rect">
            <a:avLst/>
          </a:prstGeom>
        </p:spPr>
      </p:pic>
      <p:sp>
        <p:nvSpPr>
          <p:cNvPr id="5" name="Title 4"/>
          <p:cNvSpPr>
            <a:spLocks noGrp="1"/>
          </p:cNvSpPr>
          <p:nvPr>
            <p:ph type="title"/>
          </p:nvPr>
        </p:nvSpPr>
        <p:spPr/>
        <p:txBody>
          <a:bodyPr/>
          <a:lstStyle/>
          <a:p>
            <a:r>
              <a:rPr lang="en-US" dirty="0" smtClean="0"/>
              <a:t>Discussion Points</a:t>
            </a:r>
            <a:endParaRPr lang="en-US" dirty="0"/>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t>Routine supply chain "points of presence"</a:t>
            </a:r>
            <a:br>
              <a:rPr lang="en-US" dirty="0"/>
            </a:br>
            <a:endParaRPr lang="en-US" dirty="0"/>
          </a:p>
          <a:p>
            <a:pPr marL="514350" indent="-514350">
              <a:buFont typeface="+mj-lt"/>
              <a:buAutoNum type="arabicPeriod"/>
            </a:pPr>
            <a:r>
              <a:rPr lang="en-US" dirty="0" smtClean="0"/>
              <a:t>The </a:t>
            </a:r>
            <a:r>
              <a:rPr lang="en-US" dirty="0"/>
              <a:t>data that these points of presence share</a:t>
            </a:r>
            <a:br>
              <a:rPr lang="en-US" dirty="0"/>
            </a:br>
            <a:endParaRPr lang="en-US" dirty="0"/>
          </a:p>
          <a:p>
            <a:pPr marL="514350" indent="-514350">
              <a:buFont typeface="+mj-lt"/>
              <a:buAutoNum type="arabicPeriod"/>
            </a:pPr>
            <a:r>
              <a:rPr lang="en-US" dirty="0"/>
              <a:t>What within these data </a:t>
            </a:r>
            <a:r>
              <a:rPr lang="en-US" dirty="0" smtClean="0"/>
              <a:t>need </a:t>
            </a:r>
            <a:r>
              <a:rPr lang="en-US" dirty="0"/>
              <a:t>to be standardized</a:t>
            </a:r>
            <a:br>
              <a:rPr lang="en-US" dirty="0"/>
            </a:br>
            <a:endParaRPr lang="en-US" dirty="0"/>
          </a:p>
          <a:p>
            <a:pPr marL="514350" indent="-514350">
              <a:buFont typeface="+mj-lt"/>
              <a:buAutoNum type="arabicPeriod"/>
            </a:pPr>
            <a:r>
              <a:rPr lang="en-US" dirty="0"/>
              <a:t>How </a:t>
            </a:r>
            <a:r>
              <a:rPr lang="en-US" dirty="0" smtClean="0"/>
              <a:t>these </a:t>
            </a:r>
            <a:r>
              <a:rPr lang="en-US" dirty="0"/>
              <a:t>points of presence interact with each other &amp; the larger HIE</a:t>
            </a:r>
            <a:endParaRPr lang="en-US" dirty="0"/>
          </a:p>
        </p:txBody>
      </p:sp>
      <p:pic>
        <p:nvPicPr>
          <p:cNvPr id="8" name="Picture 2" descr="C:\Users\pdowling.JSI\Desktop\gears-and-people7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075" y="1952180"/>
            <a:ext cx="2574925" cy="16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3"/>
          <a:stretch>
            <a:fillRect/>
          </a:stretch>
        </p:blipFill>
        <p:spPr>
          <a:xfrm flipV="1">
            <a:off x="0" y="0"/>
            <a:ext cx="12192000" cy="2857500"/>
          </a:xfrm>
          <a:prstGeom prst="rect">
            <a:avLst/>
          </a:prstGeom>
        </p:spPr>
      </p:pic>
      <p:sp>
        <p:nvSpPr>
          <p:cNvPr id="8" name="Title 7"/>
          <p:cNvSpPr>
            <a:spLocks noGrp="1"/>
          </p:cNvSpPr>
          <p:nvPr>
            <p:ph type="title"/>
          </p:nvPr>
        </p:nvSpPr>
        <p:spPr/>
        <p:txBody>
          <a:bodyPr/>
          <a:lstStyle/>
          <a:p>
            <a:r>
              <a:rPr lang="en-US" dirty="0"/>
              <a:t>Routine supply chain "points of presence"</a:t>
            </a:r>
          </a:p>
        </p:txBody>
      </p:sp>
      <p:sp>
        <p:nvSpPr>
          <p:cNvPr id="3" name="Content Placeholder 2"/>
          <p:cNvSpPr>
            <a:spLocks noGrp="1"/>
          </p:cNvSpPr>
          <p:nvPr>
            <p:ph sz="half" idx="1"/>
          </p:nvPr>
        </p:nvSpPr>
        <p:spPr/>
        <p:txBody>
          <a:bodyPr>
            <a:noAutofit/>
          </a:bodyPr>
          <a:lstStyle/>
          <a:p>
            <a:r>
              <a:rPr lang="en-US" sz="2400" dirty="0"/>
              <a:t>Point-of-care (POC) dispensing and inventory/stock management (stand alone or within EMR or Hospital management system</a:t>
            </a:r>
            <a:r>
              <a:rPr lang="en-US" sz="2400" dirty="0" smtClean="0"/>
              <a:t>)</a:t>
            </a:r>
          </a:p>
          <a:p>
            <a:r>
              <a:rPr lang="en-US" sz="2400" dirty="0" smtClean="0"/>
              <a:t>POC </a:t>
            </a:r>
            <a:r>
              <a:rPr lang="en-US" sz="2400" dirty="0"/>
              <a:t>Asset-specific data: RTM from CCE equipment, test/stock from Lab equip. (e.g. </a:t>
            </a:r>
            <a:r>
              <a:rPr lang="en-US" sz="2400" dirty="0" err="1"/>
              <a:t>GeneXpert</a:t>
            </a:r>
            <a:r>
              <a:rPr lang="en-US" sz="2400" dirty="0" smtClean="0"/>
              <a:t>)</a:t>
            </a:r>
          </a:p>
          <a:p>
            <a:r>
              <a:rPr lang="en-US" sz="2400" dirty="0" smtClean="0"/>
              <a:t>POC </a:t>
            </a:r>
            <a:r>
              <a:rPr lang="en-US" sz="2400" dirty="0"/>
              <a:t>SC </a:t>
            </a:r>
            <a:r>
              <a:rPr lang="en-US" sz="2400" dirty="0" smtClean="0"/>
              <a:t>reporting/replenishment</a:t>
            </a:r>
          </a:p>
          <a:p>
            <a:r>
              <a:rPr lang="en-US" sz="2400" dirty="0" smtClean="0"/>
              <a:t>eLMIS </a:t>
            </a:r>
            <a:r>
              <a:rPr lang="en-US" sz="2400" dirty="0"/>
              <a:t>(E2E visibility/traceability</a:t>
            </a:r>
            <a:r>
              <a:rPr lang="en-US" sz="2400" dirty="0" smtClean="0"/>
              <a:t>)</a:t>
            </a:r>
          </a:p>
          <a:p>
            <a:r>
              <a:rPr lang="en-US" sz="2400" dirty="0" smtClean="0"/>
              <a:t>WMS/ERP</a:t>
            </a:r>
          </a:p>
          <a:p>
            <a:r>
              <a:rPr lang="en-US" sz="2400" dirty="0" smtClean="0"/>
              <a:t>eProcurement </a:t>
            </a:r>
            <a:r>
              <a:rPr lang="en-US" sz="2400" dirty="0"/>
              <a:t>(if outside ERP</a:t>
            </a:r>
            <a:r>
              <a:rPr lang="en-US" sz="2400" dirty="0" smtClean="0"/>
              <a:t>)</a:t>
            </a:r>
          </a:p>
        </p:txBody>
      </p:sp>
      <p:sp>
        <p:nvSpPr>
          <p:cNvPr id="9" name="Content Placeholder 8"/>
          <p:cNvSpPr>
            <a:spLocks noGrp="1"/>
          </p:cNvSpPr>
          <p:nvPr>
            <p:ph sz="half" idx="2"/>
          </p:nvPr>
        </p:nvSpPr>
        <p:spPr>
          <a:xfrm>
            <a:off x="6197600" y="1600201"/>
            <a:ext cx="5384800" cy="4991099"/>
          </a:xfrm>
        </p:spPr>
        <p:txBody>
          <a:bodyPr>
            <a:normAutofit lnSpcReduction="10000"/>
          </a:bodyPr>
          <a:lstStyle/>
          <a:p>
            <a:r>
              <a:rPr lang="en-US" sz="2400" dirty="0"/>
              <a:t>Transport fleet management system including GPS tracking</a:t>
            </a:r>
          </a:p>
          <a:p>
            <a:r>
              <a:rPr lang="en-US" sz="2400" dirty="0" smtClean="0"/>
              <a:t>Asset </a:t>
            </a:r>
            <a:r>
              <a:rPr lang="en-US" sz="2400" dirty="0"/>
              <a:t>management system (medical and cold chain equipment)</a:t>
            </a:r>
          </a:p>
          <a:p>
            <a:r>
              <a:rPr lang="en-US" sz="2400" dirty="0"/>
              <a:t>DHIS2 or other DWH</a:t>
            </a:r>
          </a:p>
          <a:p>
            <a:r>
              <a:rPr lang="en-US" sz="2400" dirty="0"/>
              <a:t>Master facility registry</a:t>
            </a:r>
          </a:p>
          <a:p>
            <a:r>
              <a:rPr lang="en-US" sz="2400" dirty="0"/>
              <a:t>Master product registry / Rx and medical equipment regulatory MIS</a:t>
            </a:r>
          </a:p>
          <a:p>
            <a:r>
              <a:rPr lang="en-US" sz="2400" dirty="0"/>
              <a:t>Adverse drug </a:t>
            </a:r>
            <a:r>
              <a:rPr lang="en-US" sz="2400" dirty="0" smtClean="0"/>
              <a:t>reactions (ADR) </a:t>
            </a:r>
            <a:r>
              <a:rPr lang="en-US" sz="2400" dirty="0"/>
              <a:t>MIS</a:t>
            </a:r>
          </a:p>
          <a:p>
            <a:r>
              <a:rPr lang="en-US" sz="2400" dirty="0" smtClean="0"/>
              <a:t>Supplier/procurement </a:t>
            </a:r>
            <a:r>
              <a:rPr lang="en-US" sz="2400" dirty="0"/>
              <a:t>agent/donor systems (international)</a:t>
            </a:r>
          </a:p>
          <a:p>
            <a:r>
              <a:rPr lang="en-US" sz="2400" dirty="0" smtClean="0"/>
              <a:t>Insurance/payer </a:t>
            </a:r>
            <a:r>
              <a:rPr lang="en-US" sz="2400" dirty="0"/>
              <a:t>systems (connected with Rx payment schemes</a:t>
            </a:r>
            <a:r>
              <a:rPr lang="en-US" sz="2400" dirty="0" smtClean="0"/>
              <a:t>)</a:t>
            </a:r>
          </a:p>
        </p:txBody>
      </p:sp>
      <p:cxnSp>
        <p:nvCxnSpPr>
          <p:cNvPr id="6" name="Straight Connector 5"/>
          <p:cNvCxnSpPr/>
          <p:nvPr/>
        </p:nvCxnSpPr>
        <p:spPr>
          <a:xfrm>
            <a:off x="838200" y="1329797"/>
            <a:ext cx="10515600" cy="1588"/>
          </a:xfrm>
          <a:prstGeom prst="line">
            <a:avLst/>
          </a:prstGeom>
          <a:ln w="63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00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Indicative data </a:t>
            </a:r>
            <a:r>
              <a:rPr lang="en-US" dirty="0"/>
              <a:t>these points of presence share</a:t>
            </a:r>
          </a:p>
        </p:txBody>
      </p:sp>
      <p:sp>
        <p:nvSpPr>
          <p:cNvPr id="3" name="Content Placeholder 2"/>
          <p:cNvSpPr>
            <a:spLocks noGrp="1"/>
          </p:cNvSpPr>
          <p:nvPr>
            <p:ph sz="half" idx="1"/>
          </p:nvPr>
        </p:nvSpPr>
        <p:spPr/>
        <p:txBody>
          <a:bodyPr>
            <a:normAutofit fontScale="92500" lnSpcReduction="10000"/>
          </a:bodyPr>
          <a:lstStyle/>
          <a:p>
            <a:r>
              <a:rPr lang="en-US" dirty="0" smtClean="0"/>
              <a:t>Product data</a:t>
            </a:r>
          </a:p>
          <a:p>
            <a:pPr lvl="1"/>
            <a:r>
              <a:rPr lang="en-US" dirty="0" smtClean="0"/>
              <a:t>Item code/name</a:t>
            </a:r>
          </a:p>
          <a:p>
            <a:pPr lvl="1"/>
            <a:r>
              <a:rPr lang="en-US" dirty="0" smtClean="0"/>
              <a:t>Source/manufacturer</a:t>
            </a:r>
            <a:endParaRPr lang="en-US" dirty="0"/>
          </a:p>
          <a:p>
            <a:pPr lvl="1"/>
            <a:r>
              <a:rPr lang="en-US" dirty="0"/>
              <a:t>Batch/lot number</a:t>
            </a:r>
          </a:p>
          <a:p>
            <a:pPr lvl="1"/>
            <a:r>
              <a:rPr lang="en-US" dirty="0"/>
              <a:t>Expiry </a:t>
            </a:r>
            <a:r>
              <a:rPr lang="en-US" dirty="0" smtClean="0"/>
              <a:t>date</a:t>
            </a:r>
          </a:p>
          <a:p>
            <a:pPr lvl="1"/>
            <a:r>
              <a:rPr lang="en-US" dirty="0" smtClean="0"/>
              <a:t>Unit size</a:t>
            </a:r>
          </a:p>
          <a:p>
            <a:pPr lvl="1"/>
            <a:r>
              <a:rPr lang="en-US" dirty="0" smtClean="0"/>
              <a:t>Value</a:t>
            </a:r>
          </a:p>
          <a:p>
            <a:r>
              <a:rPr lang="en-US" dirty="0"/>
              <a:t>Quality data</a:t>
            </a:r>
          </a:p>
          <a:p>
            <a:pPr lvl="1"/>
            <a:r>
              <a:rPr lang="en-US" dirty="0"/>
              <a:t>ADR</a:t>
            </a:r>
          </a:p>
          <a:p>
            <a:pPr lvl="1"/>
            <a:r>
              <a:rPr lang="en-US" dirty="0" err="1"/>
              <a:t>Vx</a:t>
            </a:r>
            <a:r>
              <a:rPr lang="en-US" dirty="0"/>
              <a:t> Vial </a:t>
            </a:r>
            <a:r>
              <a:rPr lang="en-US" dirty="0" smtClean="0"/>
              <a:t>Monitor (VVM) status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Supply chain data</a:t>
            </a:r>
          </a:p>
          <a:p>
            <a:pPr lvl="1"/>
            <a:r>
              <a:rPr lang="en-US" dirty="0"/>
              <a:t>Consumption</a:t>
            </a:r>
          </a:p>
          <a:p>
            <a:pPr lvl="1"/>
            <a:r>
              <a:rPr lang="en-US" dirty="0"/>
              <a:t>Stock levels</a:t>
            </a:r>
          </a:p>
          <a:p>
            <a:pPr lvl="1"/>
            <a:r>
              <a:rPr lang="en-US" dirty="0"/>
              <a:t>Losses/wastage</a:t>
            </a:r>
          </a:p>
          <a:p>
            <a:pPr lvl="1"/>
            <a:r>
              <a:rPr lang="en-US" dirty="0"/>
              <a:t>Location</a:t>
            </a:r>
          </a:p>
          <a:p>
            <a:r>
              <a:rPr lang="en-US" dirty="0"/>
              <a:t>Equipment data</a:t>
            </a:r>
          </a:p>
          <a:p>
            <a:pPr lvl="1"/>
            <a:r>
              <a:rPr lang="en-US" dirty="0"/>
              <a:t>Make </a:t>
            </a:r>
            <a:r>
              <a:rPr lang="en-US" dirty="0" smtClean="0"/>
              <a:t>&amp; model</a:t>
            </a:r>
          </a:p>
          <a:p>
            <a:pPr lvl="1"/>
            <a:r>
              <a:rPr lang="en-US" dirty="0" smtClean="0"/>
              <a:t>Purchase date</a:t>
            </a:r>
            <a:endParaRPr lang="en-US" dirty="0"/>
          </a:p>
          <a:p>
            <a:pPr lvl="1"/>
            <a:r>
              <a:rPr lang="en-US" dirty="0"/>
              <a:t>Functionality</a:t>
            </a:r>
          </a:p>
          <a:p>
            <a:pPr lvl="1"/>
            <a:r>
              <a:rPr lang="en-US" dirty="0"/>
              <a:t>Temperature</a:t>
            </a:r>
          </a:p>
          <a:p>
            <a:pPr lvl="1"/>
            <a:r>
              <a:rPr lang="en-US" dirty="0"/>
              <a:t>Maintenance </a:t>
            </a:r>
            <a:r>
              <a:rPr lang="en-US" dirty="0" smtClean="0"/>
              <a:t>status</a:t>
            </a:r>
            <a:endParaRPr lang="en-US" dirty="0"/>
          </a:p>
        </p:txBody>
      </p:sp>
      <p:pic>
        <p:nvPicPr>
          <p:cNvPr id="6" name="Picture 5" descr="Untitled.png"/>
          <p:cNvPicPr>
            <a:picLocks noChangeAspect="1"/>
          </p:cNvPicPr>
          <p:nvPr/>
        </p:nvPicPr>
        <p:blipFill>
          <a:blip r:embed="rId2"/>
          <a:stretch>
            <a:fillRect/>
          </a:stretch>
        </p:blipFill>
        <p:spPr>
          <a:xfrm flipV="1">
            <a:off x="0" y="0"/>
            <a:ext cx="12192000" cy="2857500"/>
          </a:xfrm>
          <a:prstGeom prst="rect">
            <a:avLst/>
          </a:prstGeom>
        </p:spPr>
      </p:pic>
    </p:spTree>
    <p:extLst>
      <p:ext uri="{BB962C8B-B14F-4D97-AF65-F5344CB8AC3E}">
        <p14:creationId xmlns:p14="http://schemas.microsoft.com/office/powerpoint/2010/main" val="154172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a:stretch>
            <a:fillRect/>
          </a:stretch>
        </p:blipFill>
        <p:spPr>
          <a:xfrm flipV="1">
            <a:off x="0" y="0"/>
            <a:ext cx="12192000" cy="2857500"/>
          </a:xfrm>
          <a:prstGeom prst="rect">
            <a:avLst/>
          </a:prstGeom>
        </p:spPr>
      </p:pic>
      <p:sp>
        <p:nvSpPr>
          <p:cNvPr id="2" name="Title 1"/>
          <p:cNvSpPr>
            <a:spLocks noGrp="1"/>
          </p:cNvSpPr>
          <p:nvPr>
            <p:ph type="title"/>
          </p:nvPr>
        </p:nvSpPr>
        <p:spPr/>
        <p:txBody>
          <a:bodyPr/>
          <a:lstStyle/>
          <a:p>
            <a:r>
              <a:rPr lang="en-US" dirty="0"/>
              <a:t>What needs to be </a:t>
            </a:r>
            <a:r>
              <a:rPr lang="en-US" dirty="0" smtClean="0"/>
              <a:t>standardized?</a:t>
            </a:r>
            <a:endParaRPr lang="en-US" dirty="0"/>
          </a:p>
        </p:txBody>
      </p:sp>
      <p:sp>
        <p:nvSpPr>
          <p:cNvPr id="3" name="Content Placeholder 2"/>
          <p:cNvSpPr>
            <a:spLocks noGrp="1"/>
          </p:cNvSpPr>
          <p:nvPr>
            <p:ph idx="1"/>
          </p:nvPr>
        </p:nvSpPr>
        <p:spPr/>
        <p:txBody>
          <a:bodyPr/>
          <a:lstStyle/>
          <a:p>
            <a:r>
              <a:rPr lang="en-US" dirty="0"/>
              <a:t>Product-specific</a:t>
            </a:r>
            <a:r>
              <a:rPr lang="en-US" dirty="0" smtClean="0"/>
              <a:t> </a:t>
            </a:r>
            <a:r>
              <a:rPr lang="en-US" dirty="0"/>
              <a:t>data for traceability (e.g. GS1 </a:t>
            </a:r>
            <a:r>
              <a:rPr lang="en-US" dirty="0" smtClean="0"/>
              <a:t>standards)</a:t>
            </a:r>
          </a:p>
          <a:p>
            <a:r>
              <a:rPr lang="en-US" sz="3200" dirty="0" err="1" smtClean="0"/>
              <a:t>IoT</a:t>
            </a:r>
            <a:r>
              <a:rPr lang="en-US" sz="3200" dirty="0" smtClean="0"/>
              <a:t> </a:t>
            </a:r>
            <a:r>
              <a:rPr lang="en-US" sz="3200" dirty="0"/>
              <a:t>data for </a:t>
            </a:r>
            <a:r>
              <a:rPr lang="en-US" sz="3200" dirty="0" smtClean="0"/>
              <a:t>assets</a:t>
            </a:r>
          </a:p>
          <a:p>
            <a:r>
              <a:rPr lang="en-US" sz="3200" dirty="0" smtClean="0"/>
              <a:t>Facility location (geocode) data</a:t>
            </a:r>
          </a:p>
          <a:p>
            <a:r>
              <a:rPr lang="en-US" sz="3200" dirty="0" err="1" smtClean="0"/>
              <a:t>Sublocation</a:t>
            </a:r>
            <a:r>
              <a:rPr lang="en-US" sz="3200" dirty="0" smtClean="0"/>
              <a:t> </a:t>
            </a:r>
            <a:r>
              <a:rPr lang="en-US" sz="3200" dirty="0"/>
              <a:t>(e.g. pharmacy store, OPC dispensary, </a:t>
            </a:r>
            <a:r>
              <a:rPr lang="en-US" sz="3200" dirty="0" smtClean="0"/>
              <a:t>IPC/ward dispensary</a:t>
            </a:r>
            <a:r>
              <a:rPr lang="en-US" sz="3200" dirty="0"/>
              <a:t>, </a:t>
            </a:r>
            <a:r>
              <a:rPr lang="en-US" sz="3200" dirty="0" smtClean="0"/>
              <a:t>WH </a:t>
            </a:r>
            <a:r>
              <a:rPr lang="en-US" sz="3200" dirty="0"/>
              <a:t>bin location</a:t>
            </a:r>
            <a:r>
              <a:rPr lang="en-US" sz="3200" dirty="0" smtClean="0"/>
              <a:t>)</a:t>
            </a:r>
          </a:p>
          <a:p>
            <a:r>
              <a:rPr lang="en-US" sz="3200" dirty="0" smtClean="0"/>
              <a:t>Pharmaceutical </a:t>
            </a:r>
            <a:r>
              <a:rPr lang="en-US" sz="3200" dirty="0"/>
              <a:t>Benefits Scheme </a:t>
            </a:r>
            <a:r>
              <a:rPr lang="en-US" sz="3200" dirty="0" smtClean="0"/>
              <a:t>codes</a:t>
            </a:r>
          </a:p>
          <a:p>
            <a:r>
              <a:rPr lang="en-US" dirty="0" smtClean="0"/>
              <a:t>Other?</a:t>
            </a:r>
            <a:endParaRPr lang="en-US" sz="3200" dirty="0"/>
          </a:p>
          <a:p>
            <a:pPr marL="0" indent="0">
              <a:buNone/>
            </a:pPr>
            <a:endParaRPr lang="en-US" dirty="0"/>
          </a:p>
        </p:txBody>
      </p:sp>
    </p:spTree>
    <p:extLst>
      <p:ext uri="{BB962C8B-B14F-4D97-AF65-F5344CB8AC3E}">
        <p14:creationId xmlns:p14="http://schemas.microsoft.com/office/powerpoint/2010/main" val="38141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ntitled.png"/>
          <p:cNvPicPr>
            <a:picLocks noChangeAspect="1"/>
          </p:cNvPicPr>
          <p:nvPr/>
        </p:nvPicPr>
        <p:blipFill>
          <a:blip r:embed="rId3"/>
          <a:stretch>
            <a:fillRect/>
          </a:stretch>
        </p:blipFill>
        <p:spPr>
          <a:xfrm flipV="1">
            <a:off x="0" y="9525"/>
            <a:ext cx="12192000" cy="2857500"/>
          </a:xfrm>
          <a:prstGeom prst="rect">
            <a:avLst/>
          </a:prstGeom>
        </p:spPr>
      </p:pic>
      <p:sp>
        <p:nvSpPr>
          <p:cNvPr id="23553" name="Title 1"/>
          <p:cNvSpPr>
            <a:spLocks noGrp="1"/>
          </p:cNvSpPr>
          <p:nvPr>
            <p:ph type="title"/>
          </p:nvPr>
        </p:nvSpPr>
        <p:spPr/>
        <p:txBody>
          <a:bodyPr>
            <a:normAutofit/>
          </a:bodyPr>
          <a:lstStyle/>
          <a:p>
            <a:r>
              <a:rPr lang="en-US" altLang="en-US" dirty="0" smtClean="0">
                <a:latin typeface="Gill Sans" charset="0"/>
                <a:ea typeface="MS PGothic" charset="-128"/>
                <a:cs typeface="Gill Sans" charset="0"/>
              </a:rPr>
              <a:t>Interoperability </a:t>
            </a:r>
            <a:r>
              <a:rPr lang="en-US" altLang="en-US" dirty="0">
                <a:latin typeface="Gill Sans" charset="0"/>
                <a:ea typeface="MS PGothic" charset="-128"/>
                <a:cs typeface="Gill Sans" charset="0"/>
              </a:rPr>
              <a:t>in </a:t>
            </a:r>
            <a:r>
              <a:rPr lang="en-US" altLang="en-US" dirty="0" smtClean="0">
                <a:latin typeface="Gill Sans" charset="0"/>
                <a:ea typeface="MS PGothic" charset="-128"/>
                <a:cs typeface="Gill Sans" charset="0"/>
              </a:rPr>
              <a:t>Practice: </a:t>
            </a:r>
            <a:r>
              <a:rPr lang="en-US" altLang="en-US" dirty="0">
                <a:latin typeface="Gill Sans" charset="0"/>
                <a:ea typeface="MS PGothic" charset="-128"/>
                <a:cs typeface="Gill Sans" charset="0"/>
              </a:rPr>
              <a:t>Ethiopia</a:t>
            </a:r>
          </a:p>
        </p:txBody>
      </p:sp>
      <p:graphicFrame>
        <p:nvGraphicFramePr>
          <p:cNvPr id="6" name="Content Placeholder 5"/>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115121">
            <a:off x="6807201" y="4733925"/>
            <a:ext cx="6635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6400" y="3328989"/>
            <a:ext cx="38258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1575" y="1797050"/>
            <a:ext cx="1195388"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994539">
            <a:off x="4995864" y="2701926"/>
            <a:ext cx="407987"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a:spLocks noChangeArrowheads="1"/>
          </p:cNvSpPr>
          <p:nvPr/>
        </p:nvSpPr>
        <p:spPr bwMode="auto">
          <a:xfrm>
            <a:off x="7518401" y="4937126"/>
            <a:ext cx="30591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a:solidFill>
                  <a:schemeClr val="tx1"/>
                </a:solidFill>
                <a:latin typeface="Gill Sans" charset="0"/>
                <a:ea typeface="MS PGothic" charset="-128"/>
                <a:cs typeface="Gill Sans" charset="0"/>
              </a:defRPr>
            </a:lvl1pPr>
            <a:lvl2pPr marL="742950" indent="-28575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a:spcBef>
                <a:spcPct val="0"/>
              </a:spcBef>
              <a:buFontTx/>
              <a:buNone/>
            </a:pPr>
            <a:r>
              <a:rPr lang="en-US" altLang="x-none" sz="1600">
                <a:latin typeface="Calibri" charset="0"/>
              </a:rPr>
              <a:t>Data including stock status flows from VITAS and mBrana to a datamart and is presented in the SC Dashboard</a:t>
            </a:r>
          </a:p>
        </p:txBody>
      </p:sp>
      <p:sp>
        <p:nvSpPr>
          <p:cNvPr id="9" name="Rectangle 8"/>
          <p:cNvSpPr/>
          <p:nvPr/>
        </p:nvSpPr>
        <p:spPr>
          <a:xfrm>
            <a:off x="5200650" y="6170613"/>
            <a:ext cx="1938338" cy="501650"/>
          </a:xfrm>
          <a:prstGeom prst="rect">
            <a:avLst/>
          </a:prstGeom>
          <a:solidFill>
            <a:srgbClr val="8BB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t>Fanos</a:t>
            </a:r>
            <a:r>
              <a:rPr lang="en-US" sz="1600" dirty="0"/>
              <a:t> Supply Chain Dashboard</a:t>
            </a:r>
          </a:p>
        </p:txBody>
      </p:sp>
      <p:pic>
        <p:nvPicPr>
          <p:cNvPr id="820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1214" y="5799139"/>
            <a:ext cx="4079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TextBox 10"/>
          <p:cNvSpPr txBox="1">
            <a:spLocks noChangeArrowheads="1"/>
          </p:cNvSpPr>
          <p:nvPr/>
        </p:nvSpPr>
        <p:spPr bwMode="auto">
          <a:xfrm>
            <a:off x="6888163" y="1508125"/>
            <a:ext cx="1960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a:solidFill>
                  <a:schemeClr val="tx1"/>
                </a:solidFill>
                <a:latin typeface="Gill Sans" charset="0"/>
                <a:ea typeface="MS PGothic" charset="-128"/>
                <a:cs typeface="Gill Sans" charset="0"/>
              </a:defRPr>
            </a:lvl1pPr>
            <a:lvl2pPr marL="742950" indent="-28575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a:spcBef>
                <a:spcPct val="0"/>
              </a:spcBef>
              <a:buFontTx/>
              <a:buNone/>
            </a:pPr>
            <a:r>
              <a:rPr lang="en-US" altLang="x-none" sz="1600">
                <a:latin typeface="Calibri" charset="0"/>
              </a:rPr>
              <a:t>Purchase orders for Ethiopia sync to Vitas</a:t>
            </a:r>
          </a:p>
        </p:txBody>
      </p:sp>
      <p:sp>
        <p:nvSpPr>
          <p:cNvPr id="12" name="TextBox 11"/>
          <p:cNvSpPr txBox="1">
            <a:spLocks noChangeArrowheads="1"/>
          </p:cNvSpPr>
          <p:nvPr/>
        </p:nvSpPr>
        <p:spPr bwMode="auto">
          <a:xfrm>
            <a:off x="1779588" y="2498725"/>
            <a:ext cx="1871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a:solidFill>
                  <a:schemeClr val="tx1"/>
                </a:solidFill>
                <a:latin typeface="Gill Sans" charset="0"/>
                <a:ea typeface="MS PGothic" charset="-128"/>
                <a:cs typeface="Gill Sans" charset="0"/>
              </a:defRPr>
            </a:lvl1pPr>
            <a:lvl2pPr marL="742950" indent="-28575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a:spcBef>
                <a:spcPct val="0"/>
              </a:spcBef>
              <a:buFontTx/>
              <a:buNone/>
            </a:pPr>
            <a:r>
              <a:rPr lang="en-US" altLang="x-none" sz="1600">
                <a:latin typeface="Calibri" charset="0"/>
              </a:rPr>
              <a:t>Vitas cost, price data syncs to SAGE</a:t>
            </a:r>
          </a:p>
        </p:txBody>
      </p:sp>
      <p:sp>
        <p:nvSpPr>
          <p:cNvPr id="13" name="TextBox 12"/>
          <p:cNvSpPr txBox="1">
            <a:spLocks noChangeArrowheads="1"/>
          </p:cNvSpPr>
          <p:nvPr/>
        </p:nvSpPr>
        <p:spPr bwMode="auto">
          <a:xfrm>
            <a:off x="2617788" y="4733926"/>
            <a:ext cx="2487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a:solidFill>
                  <a:schemeClr val="tx1"/>
                </a:solidFill>
                <a:latin typeface="Gill Sans" charset="0"/>
                <a:ea typeface="MS PGothic" charset="-128"/>
                <a:cs typeface="Gill Sans" charset="0"/>
              </a:defRPr>
            </a:lvl1pPr>
            <a:lvl2pPr marL="742950" indent="-28575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a:spcBef>
                <a:spcPct val="0"/>
              </a:spcBef>
              <a:buFontTx/>
              <a:buNone/>
            </a:pPr>
            <a:r>
              <a:rPr lang="en-US" altLang="x-none" sz="1600">
                <a:latin typeface="Calibri" charset="0"/>
              </a:rPr>
              <a:t>Purchase requests from VITAS sync to i-Import</a:t>
            </a:r>
          </a:p>
          <a:p>
            <a:pPr>
              <a:spcBef>
                <a:spcPct val="0"/>
              </a:spcBef>
              <a:buFontTx/>
              <a:buNone/>
            </a:pPr>
            <a:r>
              <a:rPr lang="en-US" altLang="x-none" sz="1600">
                <a:latin typeface="Calibri" charset="0"/>
              </a:rPr>
              <a:t>i-Import &amp; Vitas share Master Data</a:t>
            </a:r>
          </a:p>
        </p:txBody>
      </p:sp>
      <p:sp>
        <p:nvSpPr>
          <p:cNvPr id="14" name="TextBox 13"/>
          <p:cNvSpPr txBox="1">
            <a:spLocks noChangeArrowheads="1"/>
          </p:cNvSpPr>
          <p:nvPr/>
        </p:nvSpPr>
        <p:spPr bwMode="auto">
          <a:xfrm>
            <a:off x="6888163" y="2439988"/>
            <a:ext cx="337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a:solidFill>
                  <a:schemeClr val="tx1"/>
                </a:solidFill>
                <a:latin typeface="Gill Sans" charset="0"/>
                <a:ea typeface="MS PGothic" charset="-128"/>
                <a:cs typeface="Gill Sans" charset="0"/>
              </a:defRPr>
            </a:lvl1pPr>
            <a:lvl2pPr marL="742950" indent="-28575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a:spcBef>
                <a:spcPct val="0"/>
              </a:spcBef>
              <a:buFontTx/>
              <a:buNone/>
            </a:pPr>
            <a:r>
              <a:rPr lang="en-US" altLang="x-none" sz="1600">
                <a:latin typeface="Calibri" charset="0"/>
              </a:rPr>
              <a:t>Vaccine orders sent to VITAS from mBrana; order confirmation sent back</a:t>
            </a:r>
          </a:p>
        </p:txBody>
      </p:sp>
    </p:spTree>
    <p:extLst>
      <p:ext uri="{BB962C8B-B14F-4D97-AF65-F5344CB8AC3E}">
        <p14:creationId xmlns:p14="http://schemas.microsoft.com/office/powerpoint/2010/main" val="807017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png"/>
          <p:cNvPicPr>
            <a:picLocks noChangeAspect="1"/>
          </p:cNvPicPr>
          <p:nvPr/>
        </p:nvPicPr>
        <p:blipFill>
          <a:blip r:embed="rId3"/>
          <a:stretch>
            <a:fillRect/>
          </a:stretch>
        </p:blipFill>
        <p:spPr>
          <a:xfrm flipV="1">
            <a:off x="0" y="9525"/>
            <a:ext cx="12192000" cy="2857500"/>
          </a:xfrm>
          <a:prstGeom prst="rect">
            <a:avLst/>
          </a:prstGeom>
        </p:spPr>
      </p:pic>
      <p:sp>
        <p:nvSpPr>
          <p:cNvPr id="25601" name="Title 1"/>
          <p:cNvSpPr>
            <a:spLocks noGrp="1"/>
          </p:cNvSpPr>
          <p:nvPr>
            <p:ph type="title"/>
          </p:nvPr>
        </p:nvSpPr>
        <p:spPr/>
        <p:txBody>
          <a:bodyPr>
            <a:normAutofit/>
          </a:bodyPr>
          <a:lstStyle/>
          <a:p>
            <a:pPr eaLnBrk="1" hangingPunct="1">
              <a:lnSpc>
                <a:spcPct val="90000"/>
              </a:lnSpc>
            </a:pPr>
            <a:r>
              <a:rPr lang="en-US" altLang="en-US" dirty="0" smtClean="0">
                <a:latin typeface="Gill Sans" charset="0"/>
                <a:ea typeface="MS PGothic" charset="-128"/>
                <a:cs typeface="Gill Sans" charset="0"/>
              </a:rPr>
              <a:t>Ethiopia </a:t>
            </a:r>
            <a:r>
              <a:rPr lang="en-US" altLang="en-US" dirty="0">
                <a:latin typeface="Gill Sans" charset="0"/>
                <a:ea typeface="MS PGothic" charset="-128"/>
                <a:cs typeface="Gill Sans" charset="0"/>
              </a:rPr>
              <a:t>Supplier Data</a:t>
            </a:r>
          </a:p>
        </p:txBody>
      </p:sp>
      <p:pic>
        <p:nvPicPr>
          <p:cNvPr id="25602"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55700" y="3157418"/>
            <a:ext cx="9255125" cy="3595810"/>
          </a:xfrm>
        </p:spPr>
      </p:pic>
      <p:sp>
        <p:nvSpPr>
          <p:cNvPr id="9220" name="Rectangle 6"/>
          <p:cNvSpPr>
            <a:spLocks noGrp="1" noChangeArrowheads="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spcBef>
                <a:spcPct val="20000"/>
              </a:spcBef>
              <a:buFont typeface="Arial" charset="0"/>
              <a:buChar char="•"/>
              <a:defRPr>
                <a:solidFill>
                  <a:schemeClr val="tx1"/>
                </a:solidFill>
                <a:latin typeface="Gill Sans" charset="0"/>
                <a:ea typeface="MS PGothic" charset="-128"/>
                <a:cs typeface="Gill Sans" charset="0"/>
              </a:defRPr>
            </a:lvl1pPr>
            <a:lvl2pPr marL="742950" indent="-28575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a:spcBef>
                <a:spcPct val="0"/>
              </a:spcBef>
              <a:buFontTx/>
              <a:buNone/>
              <a:defRPr/>
            </a:pPr>
            <a:fld id="{C8E1DC10-964A-344F-A141-54103C642B94}" type="slidenum">
              <a:rPr lang="en-US" altLang="en-US" sz="1000">
                <a:solidFill>
                  <a:srgbClr val="7F7F7F"/>
                </a:solidFill>
                <a:latin typeface="Arial" charset="0"/>
              </a:rPr>
              <a:pPr>
                <a:spcBef>
                  <a:spcPct val="0"/>
                </a:spcBef>
                <a:buFontTx/>
                <a:buNone/>
                <a:defRPr/>
              </a:pPr>
              <a:t>7</a:t>
            </a:fld>
            <a:endParaRPr lang="en-US" altLang="en-US" sz="1000">
              <a:solidFill>
                <a:srgbClr val="7F7F7F"/>
              </a:solidFill>
              <a:latin typeface="Arial" charset="0"/>
            </a:endParaRPr>
          </a:p>
        </p:txBody>
      </p:sp>
      <p:sp>
        <p:nvSpPr>
          <p:cNvPr id="25604" name="Rectangle 12"/>
          <p:cNvSpPr>
            <a:spLocks noChangeArrowheads="1"/>
          </p:cNvSpPr>
          <p:nvPr/>
        </p:nvSpPr>
        <p:spPr bwMode="auto">
          <a:xfrm>
            <a:off x="1155700" y="1847851"/>
            <a:ext cx="9096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a:solidFill>
                  <a:schemeClr val="tx1"/>
                </a:solidFill>
                <a:latin typeface="Gill Sans" charset="0"/>
                <a:ea typeface="MS PGothic" charset="-128"/>
                <a:cs typeface="Gill Sans" charset="0"/>
              </a:defRPr>
            </a:lvl1pPr>
            <a:lvl2pPr marL="800100" indent="-342900">
              <a:spcBef>
                <a:spcPct val="20000"/>
              </a:spcBef>
              <a:buFont typeface="Arial" charset="0"/>
              <a:buChar char="–"/>
              <a:defRPr>
                <a:solidFill>
                  <a:schemeClr val="tx1"/>
                </a:solidFill>
                <a:latin typeface="Gill Sans" charset="0"/>
                <a:ea typeface="MS PGothic" charset="-128"/>
                <a:cs typeface="Gill Sans" charset="0"/>
              </a:defRPr>
            </a:lvl2pPr>
            <a:lvl3pPr marL="1143000" indent="-228600">
              <a:spcBef>
                <a:spcPct val="20000"/>
              </a:spcBef>
              <a:buFont typeface="Arial" charset="0"/>
              <a:buChar char="•"/>
              <a:defRPr>
                <a:solidFill>
                  <a:schemeClr val="tx1"/>
                </a:solidFill>
                <a:latin typeface="Gill Sans" charset="0"/>
                <a:ea typeface="MS PGothic" charset="-128"/>
                <a:cs typeface="Gill Sans" charset="0"/>
              </a:defRPr>
            </a:lvl3pPr>
            <a:lvl4pPr marL="1600200" indent="-228600">
              <a:spcBef>
                <a:spcPct val="20000"/>
              </a:spcBef>
              <a:buFont typeface="Arial" charset="0"/>
              <a:buChar char="–"/>
              <a:defRPr>
                <a:solidFill>
                  <a:schemeClr val="tx1"/>
                </a:solidFill>
                <a:latin typeface="Gill Sans" charset="0"/>
                <a:ea typeface="MS PGothic" charset="-128"/>
                <a:cs typeface="Gill Sans" charset="0"/>
              </a:defRPr>
            </a:lvl4pPr>
            <a:lvl5pPr marL="2057400" indent="-228600">
              <a:spcBef>
                <a:spcPct val="20000"/>
              </a:spcBef>
              <a:buFont typeface="Arial" charset="0"/>
              <a:buChar char="»"/>
              <a:defRPr>
                <a:solidFill>
                  <a:schemeClr val="tx1"/>
                </a:solidFill>
                <a:latin typeface="Gill Sans" charset="0"/>
                <a:ea typeface="MS PGothic" charset="-128"/>
                <a:cs typeface="Gill Sans" charset="0"/>
              </a:defRPr>
            </a:lvl5pPr>
            <a:lvl6pPr marL="25146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6pPr>
            <a:lvl7pPr marL="29718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7pPr>
            <a:lvl8pPr marL="34290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8pPr>
            <a:lvl9pPr marL="3886200" indent="-228600" eaLnBrk="0" fontAlgn="base" hangingPunct="0">
              <a:spcBef>
                <a:spcPct val="20000"/>
              </a:spcBef>
              <a:spcAft>
                <a:spcPct val="0"/>
              </a:spcAft>
              <a:buFont typeface="Arial" charset="0"/>
              <a:buChar char="»"/>
              <a:defRPr>
                <a:solidFill>
                  <a:schemeClr val="tx1"/>
                </a:solidFill>
                <a:latin typeface="Gill Sans" charset="0"/>
                <a:ea typeface="MS PGothic" charset="-128"/>
                <a:cs typeface="Gill Sans" charset="0"/>
              </a:defRPr>
            </a:lvl9pPr>
          </a:lstStyle>
          <a:p>
            <a:pPr eaLnBrk="1" hangingPunct="1">
              <a:spcBef>
                <a:spcPct val="0"/>
              </a:spcBef>
              <a:buFont typeface="Arial" charset="0"/>
              <a:buNone/>
            </a:pPr>
            <a:r>
              <a:rPr lang="en-US" altLang="en-US" sz="2000" b="1" dirty="0">
                <a:solidFill>
                  <a:srgbClr val="2A2A82"/>
                </a:solidFill>
              </a:rPr>
              <a:t>Problem:</a:t>
            </a:r>
            <a:r>
              <a:rPr lang="en-US" altLang="en-US" sz="2000" dirty="0">
                <a:solidFill>
                  <a:srgbClr val="2A2A82"/>
                </a:solidFill>
              </a:rPr>
              <a:t> No visibility of supplier data including donations, e.g. UNFPA</a:t>
            </a:r>
          </a:p>
          <a:p>
            <a:pPr eaLnBrk="1" hangingPunct="1">
              <a:spcBef>
                <a:spcPct val="0"/>
              </a:spcBef>
              <a:buFont typeface="Arial" charset="0"/>
              <a:buNone/>
            </a:pPr>
            <a:r>
              <a:rPr lang="en-US" altLang="en-US" sz="2000" b="1" dirty="0">
                <a:solidFill>
                  <a:srgbClr val="2A2A82"/>
                </a:solidFill>
              </a:rPr>
              <a:t>Solution:</a:t>
            </a:r>
            <a:r>
              <a:rPr lang="en-US" altLang="en-US" sz="2000" dirty="0">
                <a:solidFill>
                  <a:srgbClr val="2A2A82"/>
                </a:solidFill>
              </a:rPr>
              <a:t> Automatic data sync with UNFPA ERP so when a PO is generated at UNFPA for Ethiopia it is automatically captured in the Ethiopia LMIS (HCMIS)</a:t>
            </a:r>
          </a:p>
        </p:txBody>
      </p:sp>
      <p:sp>
        <p:nvSpPr>
          <p:cNvPr id="2" name="Rectangular Callout 1"/>
          <p:cNvSpPr/>
          <p:nvPr/>
        </p:nvSpPr>
        <p:spPr>
          <a:xfrm>
            <a:off x="6991351" y="5011741"/>
            <a:ext cx="2049463" cy="623887"/>
          </a:xfrm>
          <a:prstGeom prst="wedgeRectCallout">
            <a:avLst>
              <a:gd name="adj1" fmla="val -20416"/>
              <a:gd name="adj2" fmla="val 994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Map item names</a:t>
            </a:r>
          </a:p>
        </p:txBody>
      </p:sp>
    </p:spTree>
    <p:extLst>
      <p:ext uri="{BB962C8B-B14F-4D97-AF65-F5344CB8AC3E}">
        <p14:creationId xmlns:p14="http://schemas.microsoft.com/office/powerpoint/2010/main" val="176357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a:picLocks noChangeAspect="1"/>
          </p:cNvPicPr>
          <p:nvPr/>
        </p:nvPicPr>
        <p:blipFill>
          <a:blip r:embed="rId2"/>
          <a:stretch>
            <a:fillRect/>
          </a:stretch>
        </p:blipFill>
        <p:spPr>
          <a:xfrm flipV="1">
            <a:off x="0" y="0"/>
            <a:ext cx="12192000" cy="2857500"/>
          </a:xfrm>
          <a:prstGeom prst="rect">
            <a:avLst/>
          </a:prstGeom>
        </p:spPr>
      </p:pic>
      <p:sp>
        <p:nvSpPr>
          <p:cNvPr id="2" name="Title 1"/>
          <p:cNvSpPr>
            <a:spLocks noGrp="1"/>
          </p:cNvSpPr>
          <p:nvPr>
            <p:ph type="title"/>
          </p:nvPr>
        </p:nvSpPr>
        <p:spPr/>
        <p:txBody>
          <a:bodyPr>
            <a:normAutofit fontScale="90000"/>
          </a:bodyPr>
          <a:lstStyle/>
          <a:p>
            <a:r>
              <a:rPr lang="en-US" dirty="0"/>
              <a:t>How these points of presence interact with each other &amp; the larger </a:t>
            </a:r>
            <a:r>
              <a:rPr lang="en-US" dirty="0" smtClean="0"/>
              <a:t>HIE</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65629" y="1550480"/>
            <a:ext cx="7460742" cy="5014595"/>
          </a:xfrm>
          <a:prstGeom prst="rect">
            <a:avLst/>
          </a:prstGeom>
        </p:spPr>
      </p:pic>
    </p:spTree>
    <p:extLst>
      <p:ext uri="{BB962C8B-B14F-4D97-AF65-F5344CB8AC3E}">
        <p14:creationId xmlns:p14="http://schemas.microsoft.com/office/powerpoint/2010/main" val="3579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ng"/>
          <p:cNvPicPr>
            <a:picLocks noChangeAspect="1"/>
          </p:cNvPicPr>
          <p:nvPr/>
        </p:nvPicPr>
        <p:blipFill>
          <a:blip r:embed="rId3"/>
          <a:stretch>
            <a:fillRect/>
          </a:stretch>
        </p:blipFill>
        <p:spPr>
          <a:xfrm flipV="1">
            <a:off x="0" y="0"/>
            <a:ext cx="12192000" cy="2857500"/>
          </a:xfrm>
          <a:prstGeom prst="rect">
            <a:avLst/>
          </a:prstGeom>
        </p:spPr>
      </p:pic>
      <p:cxnSp>
        <p:nvCxnSpPr>
          <p:cNvPr id="7" name="Straight Connector 6"/>
          <p:cNvCxnSpPr/>
          <p:nvPr/>
        </p:nvCxnSpPr>
        <p:spPr>
          <a:xfrm>
            <a:off x="838200" y="1329797"/>
            <a:ext cx="10515600" cy="1588"/>
          </a:xfrm>
          <a:prstGeom prst="line">
            <a:avLst/>
          </a:prstGeom>
          <a:ln w="63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0"/>
            <a:ext cx="12192000" cy="1321251"/>
          </a:xfrm>
        </p:spPr>
        <p:txBody>
          <a:bodyPr>
            <a:normAutofit/>
          </a:bodyPr>
          <a:lstStyle/>
          <a:p>
            <a:r>
              <a:rPr lang="en-US" dirty="0" smtClean="0">
                <a:solidFill>
                  <a:srgbClr val="011C43"/>
                </a:solidFill>
                <a:cs typeface="Arial Black"/>
              </a:rPr>
              <a:t>Exchanging Data Between LMIS &amp; HMIS</a:t>
            </a:r>
            <a:endParaRPr lang="en-US" dirty="0">
              <a:solidFill>
                <a:srgbClr val="011C43"/>
              </a:solidFill>
              <a:cs typeface="Arial Black"/>
            </a:endParaRPr>
          </a:p>
        </p:txBody>
      </p:sp>
      <p:sp>
        <p:nvSpPr>
          <p:cNvPr id="5" name="Rectangle 4"/>
          <p:cNvSpPr/>
          <p:nvPr/>
        </p:nvSpPr>
        <p:spPr>
          <a:xfrm>
            <a:off x="690090" y="5875825"/>
            <a:ext cx="10401300" cy="276999"/>
          </a:xfrm>
          <a:prstGeom prst="rect">
            <a:avLst/>
          </a:prstGeom>
        </p:spPr>
        <p:txBody>
          <a:bodyPr wrap="square">
            <a:spAutoFit/>
          </a:bodyPr>
          <a:lstStyle/>
          <a:p>
            <a:r>
              <a:rPr lang="en-US" sz="1200" i="1" dirty="0" smtClean="0">
                <a:solidFill>
                  <a:schemeClr val="accent5"/>
                </a:solidFill>
                <a:latin typeface="Arial"/>
                <a:cs typeface="Arial"/>
              </a:rPr>
              <a:t>UN Commission on Lifesaving Commodities Enabling. 2016. Technology, People &amp; Processes: Enabling Successful </a:t>
            </a:r>
            <a:r>
              <a:rPr lang="en-US" sz="1200" i="1" dirty="0">
                <a:solidFill>
                  <a:schemeClr val="accent5"/>
                </a:solidFill>
                <a:latin typeface="Arial"/>
                <a:cs typeface="Arial"/>
              </a:rPr>
              <a:t>HMIS/LMIS </a:t>
            </a:r>
            <a:r>
              <a:rPr lang="en-US" sz="1200" i="1" dirty="0" smtClean="0">
                <a:solidFill>
                  <a:schemeClr val="accent5"/>
                </a:solidFill>
                <a:latin typeface="Arial"/>
                <a:cs typeface="Arial"/>
              </a:rPr>
              <a:t>Integrations.</a:t>
            </a:r>
            <a:endParaRPr lang="en-US" sz="1200" i="1" dirty="0">
              <a:solidFill>
                <a:schemeClr val="accent5"/>
              </a:solidFill>
              <a:effectLst/>
              <a:latin typeface="Arial"/>
              <a:cs typeface="Arial"/>
            </a:endParaRPr>
          </a:p>
        </p:txBody>
      </p:sp>
      <p:pic>
        <p:nvPicPr>
          <p:cNvPr id="9" name="Picture 8" descr="2.png"/>
          <p:cNvPicPr>
            <a:picLocks noChangeAspect="1"/>
          </p:cNvPicPr>
          <p:nvPr/>
        </p:nvPicPr>
        <p:blipFill>
          <a:blip r:embed="rId4"/>
          <a:stretch>
            <a:fillRect/>
          </a:stretch>
        </p:blipFill>
        <p:spPr>
          <a:xfrm>
            <a:off x="749498" y="1552149"/>
            <a:ext cx="10693004" cy="4413182"/>
          </a:xfrm>
          <a:prstGeom prst="rect">
            <a:avLst/>
          </a:prstGeom>
        </p:spPr>
      </p:pic>
    </p:spTree>
    <p:extLst>
      <p:ext uri="{BB962C8B-B14F-4D97-AF65-F5344CB8AC3E}">
        <p14:creationId xmlns:p14="http://schemas.microsoft.com/office/powerpoint/2010/main" val="197331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JSI_2015">
  <a:themeElements>
    <a:clrScheme name="JSI-2015">
      <a:dk1>
        <a:srgbClr val="000000"/>
      </a:dk1>
      <a:lt1>
        <a:srgbClr val="FFFFFF"/>
      </a:lt1>
      <a:dk2>
        <a:srgbClr val="011C43"/>
      </a:dk2>
      <a:lt2>
        <a:srgbClr val="74808C"/>
      </a:lt2>
      <a:accent1>
        <a:srgbClr val="4890DA"/>
      </a:accent1>
      <a:accent2>
        <a:srgbClr val="0A5BC3"/>
      </a:accent2>
      <a:accent3>
        <a:srgbClr val="DB0021"/>
      </a:accent3>
      <a:accent4>
        <a:srgbClr val="FD7B17"/>
      </a:accent4>
      <a:accent5>
        <a:srgbClr val="637380"/>
      </a:accent5>
      <a:accent6>
        <a:srgbClr val="B8AB9C"/>
      </a:accent6>
      <a:hlink>
        <a:srgbClr val="0A5BC3"/>
      </a:hlink>
      <a:folHlink>
        <a:srgbClr val="011C4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JSI_2015.thmx</Template>
  <TotalTime>2722</TotalTime>
  <Words>771</Words>
  <Application>Microsoft Macintosh PowerPoint</Application>
  <PresentationFormat>Widescreen</PresentationFormat>
  <Paragraphs>96</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Black</vt:lpstr>
      <vt:lpstr>Arial Narrow</vt:lpstr>
      <vt:lpstr>Calibri</vt:lpstr>
      <vt:lpstr>Gill Sans</vt:lpstr>
      <vt:lpstr>Gill Sans MT</vt:lpstr>
      <vt:lpstr>MS PGothic</vt:lpstr>
      <vt:lpstr>ＭＳ Ｐゴシック</vt:lpstr>
      <vt:lpstr>Arial</vt:lpstr>
      <vt:lpstr>JSI_2015</vt:lpstr>
      <vt:lpstr>Supply Chain Information ENTITIES &amp; Data Interfaces</vt:lpstr>
      <vt:lpstr>Discussion Points</vt:lpstr>
      <vt:lpstr>Routine supply chain "points of presence"</vt:lpstr>
      <vt:lpstr>Indicative data these points of presence share</vt:lpstr>
      <vt:lpstr>What needs to be standardized?</vt:lpstr>
      <vt:lpstr>Interoperability in Practice: Ethiopia</vt:lpstr>
      <vt:lpstr>Ethiopia Supplier Data</vt:lpstr>
      <vt:lpstr>How these points of presence interact with each other &amp; the larger HIE</vt:lpstr>
      <vt:lpstr>Exchanging Data Between LMIS &amp; HMIS</vt:lpstr>
      <vt:lpstr>Designing for Interoperability: Tanzania’s Vision </vt:lpstr>
      <vt:lpstr>Thank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109</cp:revision>
  <dcterms:created xsi:type="dcterms:W3CDTF">2017-06-01T18:25:08Z</dcterms:created>
  <dcterms:modified xsi:type="dcterms:W3CDTF">2017-11-17T11:01:37Z</dcterms:modified>
</cp:coreProperties>
</file>