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69" autoAdjust="0"/>
  </p:normalViewPr>
  <p:slideViewPr>
    <p:cSldViewPr>
      <p:cViewPr varScale="1">
        <p:scale>
          <a:sx n="76" d="100"/>
          <a:sy n="76" d="100"/>
        </p:scale>
        <p:origin x="-163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DCC39-3072-45D9-85AE-68E90B861419}" type="datetimeFigureOut">
              <a:rPr lang="en-CA" smtClean="0"/>
              <a:pPr/>
              <a:t>2015-08-26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49221-3EB0-4363-9B38-4D9EB75E2025}" type="slidenum">
              <a:rPr lang="en-CA" smtClean="0"/>
              <a:pPr/>
              <a:t>‹#›</a:t>
            </a:fld>
            <a:endParaRPr lang="en-CA"/>
          </a:p>
        </p:txBody>
      </p:sp>
    </p:spTree>
    <p:extLst>
      <p:ext uri="{BB962C8B-B14F-4D97-AF65-F5344CB8AC3E}">
        <p14:creationId xmlns:p14="http://schemas.microsoft.com/office/powerpoint/2010/main" val="72518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4" name="Date Placeholder 3"/>
          <p:cNvSpPr>
            <a:spLocks noGrp="1"/>
          </p:cNvSpPr>
          <p:nvPr>
            <p:ph type="dt" sz="half" idx="10"/>
          </p:nvPr>
        </p:nvSpPr>
        <p:spPr/>
        <p:txBody>
          <a:bodyPr/>
          <a:lstStyle/>
          <a:p>
            <a:fld id="{0E085603-0994-456B-AC52-E4E3CAE129AD}" type="datetime1">
              <a:rPr lang="en-CA" smtClean="0"/>
              <a:t>2015-08-26</a:t>
            </a:fld>
            <a:endParaRPr lang="en-CA"/>
          </a:p>
        </p:txBody>
      </p:sp>
      <p:sp>
        <p:nvSpPr>
          <p:cNvPr id="6" name="Slide Number Placeholder 5"/>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7441E32-E90C-42BC-8489-688107795689}" type="datetime1">
              <a:rPr lang="en-CA" smtClean="0"/>
              <a:t>2015-08-26</a:t>
            </a:fld>
            <a:endParaRPr lang="en-CA"/>
          </a:p>
        </p:txBody>
      </p:sp>
      <p:sp>
        <p:nvSpPr>
          <p:cNvPr id="5" name="Footer Placeholder 4"/>
          <p:cNvSpPr>
            <a:spLocks noGrp="1"/>
          </p:cNvSpPr>
          <p:nvPr>
            <p:ph type="ftr" sz="quarter" idx="11"/>
          </p:nvPr>
        </p:nvSpPr>
        <p:spPr>
          <a:xfrm>
            <a:off x="457200" y="632460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C46C161-2112-494B-A4C8-41F954B0CFF3}" type="datetime1">
              <a:rPr lang="en-CA" smtClean="0"/>
              <a:t>2015-08-26</a:t>
            </a:fld>
            <a:endParaRPr lang="en-CA"/>
          </a:p>
        </p:txBody>
      </p:sp>
      <p:sp>
        <p:nvSpPr>
          <p:cNvPr id="5" name="Footer Placeholder 4"/>
          <p:cNvSpPr>
            <a:spLocks noGrp="1"/>
          </p:cNvSpPr>
          <p:nvPr>
            <p:ph type="ftr" sz="quarter" idx="11"/>
          </p:nvPr>
        </p:nvSpPr>
        <p:spPr>
          <a:xfrm>
            <a:off x="457200" y="632460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BD6BBAF-580F-45E4-A022-6984527E95CE}" type="datetime1">
              <a:rPr lang="en-CA" smtClean="0"/>
              <a:t>2015-08-26</a:t>
            </a:fld>
            <a:endParaRPr lang="en-CA"/>
          </a:p>
        </p:txBody>
      </p:sp>
      <p:sp>
        <p:nvSpPr>
          <p:cNvPr id="5" name="Footer Placeholder 4"/>
          <p:cNvSpPr>
            <a:spLocks noGrp="1"/>
          </p:cNvSpPr>
          <p:nvPr>
            <p:ph type="ftr" sz="quarter" idx="11"/>
          </p:nvPr>
        </p:nvSpPr>
        <p:spPr>
          <a:xfrm>
            <a:off x="457200" y="632460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E9634-DE72-4F09-8E8C-374C0D2321D6}" type="datetime1">
              <a:rPr lang="en-CA" smtClean="0"/>
              <a:t>2015-08-26</a:t>
            </a:fld>
            <a:endParaRPr lang="en-CA"/>
          </a:p>
        </p:txBody>
      </p:sp>
      <p:sp>
        <p:nvSpPr>
          <p:cNvPr id="5" name="Footer Placeholder 4"/>
          <p:cNvSpPr>
            <a:spLocks noGrp="1"/>
          </p:cNvSpPr>
          <p:nvPr>
            <p:ph type="ftr" sz="quarter" idx="11"/>
          </p:nvPr>
        </p:nvSpPr>
        <p:spPr>
          <a:xfrm>
            <a:off x="457200" y="632460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80C1E17-6BF8-4FCE-94E4-E5E091796BF3}" type="datetime1">
              <a:rPr lang="en-CA" smtClean="0"/>
              <a:t>2015-08-26</a:t>
            </a:fld>
            <a:endParaRPr lang="en-CA"/>
          </a:p>
        </p:txBody>
      </p:sp>
      <p:sp>
        <p:nvSpPr>
          <p:cNvPr id="6" name="Footer Placeholder 5"/>
          <p:cNvSpPr>
            <a:spLocks noGrp="1"/>
          </p:cNvSpPr>
          <p:nvPr>
            <p:ph type="ftr" sz="quarter" idx="11"/>
          </p:nvPr>
        </p:nvSpPr>
        <p:spPr>
          <a:xfrm>
            <a:off x="457200" y="632460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7A930BF-3202-4939-8BEC-6B84D2D9686C}" type="datetime1">
              <a:rPr lang="en-CA" smtClean="0"/>
              <a:t>2015-08-26</a:t>
            </a:fld>
            <a:endParaRPr lang="en-CA"/>
          </a:p>
        </p:txBody>
      </p:sp>
      <p:sp>
        <p:nvSpPr>
          <p:cNvPr id="8" name="Footer Placeholder 7"/>
          <p:cNvSpPr>
            <a:spLocks noGrp="1"/>
          </p:cNvSpPr>
          <p:nvPr>
            <p:ph type="ftr" sz="quarter" idx="11"/>
          </p:nvPr>
        </p:nvSpPr>
        <p:spPr>
          <a:xfrm>
            <a:off x="457200" y="632460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9AF6AD8-6557-4321-B48B-AD64C4E8BBD4}" type="datetime1">
              <a:rPr lang="en-CA" smtClean="0"/>
              <a:t>2015-08-26</a:t>
            </a:fld>
            <a:endParaRPr lang="en-CA"/>
          </a:p>
        </p:txBody>
      </p:sp>
      <p:sp>
        <p:nvSpPr>
          <p:cNvPr id="4" name="Footer Placeholder 3"/>
          <p:cNvSpPr>
            <a:spLocks noGrp="1"/>
          </p:cNvSpPr>
          <p:nvPr>
            <p:ph type="ftr" sz="quarter" idx="11"/>
          </p:nvPr>
        </p:nvSpPr>
        <p:spPr>
          <a:xfrm>
            <a:off x="457200" y="632460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53A0B-D3B2-4FCF-98DA-B2D278F04CBF}" type="datetime1">
              <a:rPr lang="en-CA" smtClean="0"/>
              <a:t>2015-08-26</a:t>
            </a:fld>
            <a:endParaRPr lang="en-CA"/>
          </a:p>
        </p:txBody>
      </p:sp>
      <p:sp>
        <p:nvSpPr>
          <p:cNvPr id="3" name="Footer Placeholder 2"/>
          <p:cNvSpPr>
            <a:spLocks noGrp="1"/>
          </p:cNvSpPr>
          <p:nvPr>
            <p:ph type="ftr" sz="quarter" idx="11"/>
          </p:nvPr>
        </p:nvSpPr>
        <p:spPr>
          <a:xfrm>
            <a:off x="457200" y="632460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ACCA0-3743-40D1-A257-B7C8878B1C00}" type="datetime1">
              <a:rPr lang="en-CA" smtClean="0"/>
              <a:t>2015-08-26</a:t>
            </a:fld>
            <a:endParaRPr lang="en-CA"/>
          </a:p>
        </p:txBody>
      </p:sp>
      <p:sp>
        <p:nvSpPr>
          <p:cNvPr id="6" name="Footer Placeholder 5"/>
          <p:cNvSpPr>
            <a:spLocks noGrp="1"/>
          </p:cNvSpPr>
          <p:nvPr>
            <p:ph type="ftr" sz="quarter" idx="11"/>
          </p:nvPr>
        </p:nvSpPr>
        <p:spPr>
          <a:xfrm>
            <a:off x="457200" y="632460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78954-5C80-4A3F-823B-EA3D74107208}" type="datetime1">
              <a:rPr lang="en-CA" smtClean="0"/>
              <a:t>2015-08-26</a:t>
            </a:fld>
            <a:endParaRPr lang="en-CA"/>
          </a:p>
        </p:txBody>
      </p:sp>
      <p:sp>
        <p:nvSpPr>
          <p:cNvPr id="6" name="Footer Placeholder 5"/>
          <p:cNvSpPr>
            <a:spLocks noGrp="1"/>
          </p:cNvSpPr>
          <p:nvPr>
            <p:ph type="ftr" sz="quarter" idx="11"/>
          </p:nvPr>
        </p:nvSpPr>
        <p:spPr>
          <a:xfrm>
            <a:off x="457200" y="632460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6734F48E-A456-4E2F-B17E-509464F7A050}"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3657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93768-417D-49F3-B4FB-D8DE1F5EC558}" type="datetime1">
              <a:rPr lang="en-CA" smtClean="0"/>
              <a:t>2015-08-26</a:t>
            </a:fld>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4F48E-A456-4E2F-B17E-509464F7A050}" type="slidenum">
              <a:rPr lang="en-CA" smtClean="0"/>
              <a:pPr/>
              <a:t>‹#›</a:t>
            </a:fld>
            <a:endParaRPr lang="en-CA"/>
          </a:p>
        </p:txBody>
      </p:sp>
      <p:pic>
        <p:nvPicPr>
          <p:cNvPr id="7" name="Picture 6"/>
          <p:cNvPicPr/>
          <p:nvPr/>
        </p:nvPicPr>
        <p:blipFill>
          <a:blip r:embed="rId13" cstate="print"/>
          <a:srcRect/>
          <a:stretch>
            <a:fillRect/>
          </a:stretch>
        </p:blipFill>
        <p:spPr bwMode="auto">
          <a:xfrm>
            <a:off x="228600" y="152400"/>
            <a:ext cx="747304" cy="129322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914400" rtl="0" eaLnBrk="1" latinLnBrk="0" hangingPunct="1">
        <a:spcBef>
          <a:spcPct val="20000"/>
        </a:spcBef>
        <a:buSzPct val="75000"/>
        <a:buFont typeface="Wingdings" pitchFamily="2" charset="2"/>
        <a:buChar char="q"/>
        <a:defRPr sz="2800" kern="1200">
          <a:solidFill>
            <a:schemeClr val="tx2"/>
          </a:solidFill>
          <a:latin typeface="Candara" pitchFamily="34" charset="0"/>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2"/>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Consent Directive Management</a:t>
            </a:r>
            <a:endParaRPr lang="en-CA" dirty="0"/>
          </a:p>
        </p:txBody>
      </p:sp>
      <p:sp>
        <p:nvSpPr>
          <p:cNvPr id="3" name="Subtitle 2"/>
          <p:cNvSpPr>
            <a:spLocks noGrp="1"/>
          </p:cNvSpPr>
          <p:nvPr>
            <p:ph type="subTitle" idx="1"/>
          </p:nvPr>
        </p:nvSpPr>
        <p:spPr/>
        <p:txBody>
          <a:bodyPr>
            <a:normAutofit lnSpcReduction="10000"/>
          </a:bodyPr>
          <a:lstStyle/>
          <a:p>
            <a:r>
              <a:rPr lang="en-US" dirty="0" smtClean="0"/>
              <a:t>Adding patient privacy support to OpenHIE</a:t>
            </a:r>
          </a:p>
          <a:p>
            <a:endParaRPr lang="en-US" dirty="0"/>
          </a:p>
          <a:p>
            <a:r>
              <a:rPr lang="en-US" dirty="0" smtClean="0"/>
              <a:t>Derek Ritz, </a:t>
            </a:r>
            <a:r>
              <a:rPr lang="en-US" sz="1800" dirty="0" err="1" smtClean="0"/>
              <a:t>P.Eng</a:t>
            </a:r>
            <a:r>
              <a:rPr lang="en-US" sz="1800" dirty="0" smtClean="0"/>
              <a:t>., CPHIMS-CA</a:t>
            </a:r>
          </a:p>
          <a:p>
            <a:r>
              <a:rPr lang="en-US" sz="1800" dirty="0" smtClean="0"/>
              <a:t>Architecture Virtual Meeting, August 2015</a:t>
            </a:r>
            <a:endParaRPr lang="en-CA"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572000"/>
            <a:ext cx="3625221" cy="20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33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solution</a:t>
            </a:r>
            <a:endParaRPr lang="en-CA" dirty="0"/>
          </a:p>
        </p:txBody>
      </p:sp>
      <p:sp>
        <p:nvSpPr>
          <p:cNvPr id="3" name="Content Placeholder 2"/>
          <p:cNvSpPr>
            <a:spLocks noGrp="1"/>
          </p:cNvSpPr>
          <p:nvPr>
            <p:ph idx="1"/>
          </p:nvPr>
        </p:nvSpPr>
        <p:spPr/>
        <p:txBody>
          <a:bodyPr>
            <a:normAutofit lnSpcReduction="10000"/>
          </a:bodyPr>
          <a:lstStyle/>
          <a:p>
            <a:r>
              <a:rPr lang="en-US" dirty="0"/>
              <a:t>The recommended consent management option for OpenHIE is disclosure opt-out (there is implied consent to collect and to disclose). </a:t>
            </a:r>
            <a:endParaRPr lang="en-US" dirty="0" smtClean="0"/>
          </a:p>
          <a:p>
            <a:pPr lvl="1"/>
            <a:r>
              <a:rPr lang="en-US" dirty="0" smtClean="0"/>
              <a:t>PHI </a:t>
            </a:r>
            <a:r>
              <a:rPr lang="en-US" dirty="0"/>
              <a:t>is </a:t>
            </a:r>
            <a:r>
              <a:rPr lang="en-US" b="1" dirty="0"/>
              <a:t>always</a:t>
            </a:r>
            <a:r>
              <a:rPr lang="en-US" dirty="0"/>
              <a:t> collected. </a:t>
            </a:r>
            <a:endParaRPr lang="en-US" dirty="0" smtClean="0"/>
          </a:p>
          <a:p>
            <a:pPr lvl="1"/>
            <a:r>
              <a:rPr lang="en-US" dirty="0" smtClean="0"/>
              <a:t>In </a:t>
            </a:r>
            <a:r>
              <a:rPr lang="en-US" dirty="0"/>
              <a:t>the absence of a disclosure consent directive, </a:t>
            </a:r>
            <a:r>
              <a:rPr lang="en-US" b="1" dirty="0"/>
              <a:t>100%</a:t>
            </a:r>
            <a:r>
              <a:rPr lang="en-US" dirty="0"/>
              <a:t> of the PHI in the HIE would be returned to the requestor. </a:t>
            </a:r>
            <a:endParaRPr lang="en-US" dirty="0" smtClean="0"/>
          </a:p>
          <a:p>
            <a:pPr lvl="1"/>
            <a:r>
              <a:rPr lang="en-US" dirty="0" smtClean="0"/>
              <a:t>The </a:t>
            </a:r>
            <a:r>
              <a:rPr lang="en-US" dirty="0"/>
              <a:t>point of service (POS) system would be relied upon to authenticate users and to enforce role-based access control (RBAC), if appropriate. Such authentication and authorization would be out of scope for OpenHIE (although may be required as part of the on-boarding process to become a trusted node on the HIE). </a:t>
            </a:r>
            <a:endParaRPr lang="en-CA" dirty="0"/>
          </a:p>
          <a:p>
            <a:endParaRPr lang="en-CA" dirty="0"/>
          </a:p>
        </p:txBody>
      </p:sp>
      <p:sp>
        <p:nvSpPr>
          <p:cNvPr id="4" name="Slide Number Placeholder 3"/>
          <p:cNvSpPr>
            <a:spLocks noGrp="1"/>
          </p:cNvSpPr>
          <p:nvPr>
            <p:ph type="sldNum" sz="quarter" idx="12"/>
          </p:nvPr>
        </p:nvSpPr>
        <p:spPr/>
        <p:txBody>
          <a:bodyPr/>
          <a:lstStyle/>
          <a:p>
            <a:fld id="{6734F48E-A456-4E2F-B17E-509464F7A050}" type="slidenum">
              <a:rPr lang="en-CA" smtClean="0"/>
              <a:pPr/>
              <a:t>10</a:t>
            </a:fld>
            <a:endParaRPr lang="en-CA"/>
          </a:p>
        </p:txBody>
      </p:sp>
    </p:spTree>
    <p:extLst>
      <p:ext uri="{BB962C8B-B14F-4D97-AF65-F5344CB8AC3E}">
        <p14:creationId xmlns:p14="http://schemas.microsoft.com/office/powerpoint/2010/main" val="373576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go…</a:t>
            </a:r>
            <a:endParaRPr lang="en-CA" dirty="0"/>
          </a:p>
        </p:txBody>
      </p:sp>
      <p:sp>
        <p:nvSpPr>
          <p:cNvPr id="3" name="Content Placeholder 2"/>
          <p:cNvSpPr>
            <a:spLocks noGrp="1"/>
          </p:cNvSpPr>
          <p:nvPr>
            <p:ph idx="1"/>
          </p:nvPr>
        </p:nvSpPr>
        <p:spPr/>
        <p:txBody>
          <a:bodyPr>
            <a:normAutofit/>
          </a:bodyPr>
          <a:lstStyle/>
          <a:p>
            <a:r>
              <a:rPr lang="en-US" dirty="0"/>
              <a:t>It is recommended that OpenHIE consider adopting use of the </a:t>
            </a:r>
            <a:r>
              <a:rPr lang="en-US" b="1" dirty="0"/>
              <a:t>PD1-12 Protection Indicator</a:t>
            </a:r>
            <a:r>
              <a:rPr lang="en-US" dirty="0"/>
              <a:t> element, which may be saved as part of a PIX transaction and retrieved via a PDQ transaction</a:t>
            </a:r>
            <a:endParaRPr lang="en-CA" dirty="0"/>
          </a:p>
          <a:p>
            <a:pPr lvl="0"/>
            <a:r>
              <a:rPr lang="en-US" dirty="0" smtClean="0"/>
              <a:t>At the IL, for each query for PHI:</a:t>
            </a:r>
          </a:p>
          <a:p>
            <a:pPr lvl="1"/>
            <a:r>
              <a:rPr lang="en-US" dirty="0" smtClean="0"/>
              <a:t>Execute PDQ to retrieve PD1-12 value for ECID</a:t>
            </a:r>
          </a:p>
          <a:p>
            <a:pPr lvl="1"/>
            <a:r>
              <a:rPr lang="en-US" dirty="0" smtClean="0"/>
              <a:t>If opted out, return exception; else if not opted out, return requested content.</a:t>
            </a:r>
            <a:endParaRPr lang="en-CA" dirty="0" smtClean="0"/>
          </a:p>
        </p:txBody>
      </p:sp>
      <p:sp>
        <p:nvSpPr>
          <p:cNvPr id="4" name="Slide Number Placeholder 3"/>
          <p:cNvSpPr>
            <a:spLocks noGrp="1"/>
          </p:cNvSpPr>
          <p:nvPr>
            <p:ph type="sldNum" sz="quarter" idx="12"/>
          </p:nvPr>
        </p:nvSpPr>
        <p:spPr/>
        <p:txBody>
          <a:bodyPr/>
          <a:lstStyle/>
          <a:p>
            <a:fld id="{6734F48E-A456-4E2F-B17E-509464F7A050}" type="slidenum">
              <a:rPr lang="en-CA" smtClean="0"/>
              <a:pPr/>
              <a:t>11</a:t>
            </a:fld>
            <a:endParaRPr lang="en-CA"/>
          </a:p>
        </p:txBody>
      </p:sp>
    </p:spTree>
    <p:extLst>
      <p:ext uri="{BB962C8B-B14F-4D97-AF65-F5344CB8AC3E}">
        <p14:creationId xmlns:p14="http://schemas.microsoft.com/office/powerpoint/2010/main" val="97881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go…</a:t>
            </a:r>
            <a:endParaRPr lang="en-CA" dirty="0"/>
          </a:p>
        </p:txBody>
      </p:sp>
      <p:sp>
        <p:nvSpPr>
          <p:cNvPr id="3" name="Content Placeholder 2"/>
          <p:cNvSpPr>
            <a:spLocks noGrp="1"/>
          </p:cNvSpPr>
          <p:nvPr>
            <p:ph idx="1"/>
          </p:nvPr>
        </p:nvSpPr>
        <p:spPr/>
        <p:txBody>
          <a:bodyPr>
            <a:normAutofit/>
          </a:bodyPr>
          <a:lstStyle/>
          <a:p>
            <a:pPr lvl="0"/>
            <a:r>
              <a:rPr lang="en-US" dirty="0"/>
              <a:t>At the POS, support: </a:t>
            </a:r>
            <a:endParaRPr lang="en-CA" dirty="0"/>
          </a:p>
          <a:p>
            <a:pPr lvl="1"/>
            <a:r>
              <a:rPr lang="en-US" dirty="0"/>
              <a:t>education of subjects regarding their privacy rights and the implications of withdrawing consent to disclose</a:t>
            </a:r>
            <a:endParaRPr lang="en-CA" dirty="0"/>
          </a:p>
          <a:p>
            <a:pPr lvl="1"/>
            <a:r>
              <a:rPr lang="en-US" dirty="0"/>
              <a:t>capture (paper-based or electronic), filing and maintenance of  subject’s disclosure consent directive </a:t>
            </a:r>
            <a:endParaRPr lang="en-CA" dirty="0"/>
          </a:p>
          <a:p>
            <a:pPr lvl="1"/>
            <a:r>
              <a:rPr lang="en-US" dirty="0"/>
              <a:t>communication of subject’s consent directive to the CR (electronically, </a:t>
            </a:r>
            <a:r>
              <a:rPr lang="en-US" dirty="0" smtClean="0"/>
              <a:t>updating PD1-12 via PIX, or </a:t>
            </a:r>
            <a:r>
              <a:rPr lang="en-US" dirty="0"/>
              <a:t>via a paper-based workflow to a central CR administration).</a:t>
            </a:r>
            <a:endParaRPr lang="en-CA" dirty="0"/>
          </a:p>
        </p:txBody>
      </p:sp>
      <p:sp>
        <p:nvSpPr>
          <p:cNvPr id="4" name="Slide Number Placeholder 3"/>
          <p:cNvSpPr>
            <a:spLocks noGrp="1"/>
          </p:cNvSpPr>
          <p:nvPr>
            <p:ph type="sldNum" sz="quarter" idx="12"/>
          </p:nvPr>
        </p:nvSpPr>
        <p:spPr/>
        <p:txBody>
          <a:bodyPr/>
          <a:lstStyle/>
          <a:p>
            <a:fld id="{6734F48E-A456-4E2F-B17E-509464F7A050}" type="slidenum">
              <a:rPr lang="en-CA" smtClean="0"/>
              <a:pPr/>
              <a:t>12</a:t>
            </a:fld>
            <a:endParaRPr lang="en-CA"/>
          </a:p>
        </p:txBody>
      </p:sp>
    </p:spTree>
    <p:extLst>
      <p:ext uri="{BB962C8B-B14F-4D97-AF65-F5344CB8AC3E}">
        <p14:creationId xmlns:p14="http://schemas.microsoft.com/office/powerpoint/2010/main" val="250502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CA" dirty="0"/>
          </a:p>
        </p:txBody>
      </p:sp>
      <p:sp>
        <p:nvSpPr>
          <p:cNvPr id="3" name="Content Placeholder 2"/>
          <p:cNvSpPr>
            <a:spLocks noGrp="1"/>
          </p:cNvSpPr>
          <p:nvPr>
            <p:ph idx="1"/>
          </p:nvPr>
        </p:nvSpPr>
        <p:spPr/>
        <p:txBody>
          <a:bodyPr/>
          <a:lstStyle/>
          <a:p>
            <a:r>
              <a:rPr lang="en-US" dirty="0" smtClean="0"/>
              <a:t>Framing the problem</a:t>
            </a:r>
          </a:p>
          <a:p>
            <a:r>
              <a:rPr lang="en-US" dirty="0" smtClean="0"/>
              <a:t>Key challenges/concepts</a:t>
            </a:r>
          </a:p>
          <a:p>
            <a:pPr lvl="1"/>
            <a:r>
              <a:rPr lang="en-US" dirty="0" smtClean="0"/>
              <a:t>Opt-out vs Opt-in</a:t>
            </a:r>
          </a:p>
          <a:p>
            <a:pPr lvl="1"/>
            <a:r>
              <a:rPr lang="en-US" dirty="0" smtClean="0"/>
              <a:t>PHI collection vs disclosure</a:t>
            </a:r>
          </a:p>
          <a:p>
            <a:pPr lvl="1"/>
            <a:r>
              <a:rPr lang="en-US" dirty="0" smtClean="0"/>
              <a:t>Authentication vs authorization</a:t>
            </a:r>
          </a:p>
          <a:p>
            <a:pPr lvl="1"/>
            <a:r>
              <a:rPr lang="en-US" dirty="0" smtClean="0"/>
              <a:t>Public vs personal interests</a:t>
            </a:r>
          </a:p>
          <a:p>
            <a:pPr lvl="1"/>
            <a:r>
              <a:rPr lang="en-US" dirty="0" smtClean="0"/>
              <a:t>Clinical risk vs privacy risk</a:t>
            </a:r>
          </a:p>
          <a:p>
            <a:r>
              <a:rPr lang="en-US" dirty="0" smtClean="0"/>
              <a:t>Proposed solution: all-in or all-out, no BTG</a:t>
            </a:r>
          </a:p>
        </p:txBody>
      </p:sp>
      <p:sp>
        <p:nvSpPr>
          <p:cNvPr id="4" name="Slide Number Placeholder 3"/>
          <p:cNvSpPr>
            <a:spLocks noGrp="1"/>
          </p:cNvSpPr>
          <p:nvPr>
            <p:ph type="sldNum" sz="quarter" idx="12"/>
          </p:nvPr>
        </p:nvSpPr>
        <p:spPr/>
        <p:txBody>
          <a:bodyPr/>
          <a:lstStyle/>
          <a:p>
            <a:fld id="{6734F48E-A456-4E2F-B17E-509464F7A050}" type="slidenum">
              <a:rPr lang="en-CA" smtClean="0"/>
              <a:pPr/>
              <a:t>2</a:t>
            </a:fld>
            <a:endParaRPr lang="en-CA"/>
          </a:p>
        </p:txBody>
      </p:sp>
    </p:spTree>
    <p:extLst>
      <p:ext uri="{BB962C8B-B14F-4D97-AF65-F5344CB8AC3E}">
        <p14:creationId xmlns:p14="http://schemas.microsoft.com/office/powerpoint/2010/main" val="271695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problem</a:t>
            </a:r>
            <a:endParaRPr lang="en-CA" dirty="0"/>
          </a:p>
        </p:txBody>
      </p:sp>
      <p:sp>
        <p:nvSpPr>
          <p:cNvPr id="3" name="Content Placeholder 2"/>
          <p:cNvSpPr>
            <a:spLocks noGrp="1"/>
          </p:cNvSpPr>
          <p:nvPr>
            <p:ph idx="1"/>
          </p:nvPr>
        </p:nvSpPr>
        <p:spPr/>
        <p:txBody>
          <a:bodyPr>
            <a:normAutofit/>
          </a:bodyPr>
          <a:lstStyle/>
          <a:p>
            <a:r>
              <a:rPr lang="en-US" dirty="0"/>
              <a:t>At present (OpenHIE v1) there is no support for </a:t>
            </a:r>
            <a:r>
              <a:rPr lang="en-US" i="1" dirty="0"/>
              <a:t>consent management</a:t>
            </a:r>
            <a:r>
              <a:rPr lang="en-US" dirty="0"/>
              <a:t> in OpenHIE. </a:t>
            </a:r>
            <a:endParaRPr lang="en-US" dirty="0" smtClean="0"/>
          </a:p>
          <a:p>
            <a:r>
              <a:rPr lang="en-US" dirty="0" smtClean="0"/>
              <a:t>The </a:t>
            </a:r>
            <a:r>
              <a:rPr lang="en-US" dirty="0"/>
              <a:t>“policy posture” of OpenHIE is that it supports </a:t>
            </a:r>
            <a:r>
              <a:rPr lang="en-US" i="1" dirty="0"/>
              <a:t>implied consent</a:t>
            </a:r>
            <a:r>
              <a:rPr lang="en-US" dirty="0"/>
              <a:t> on the part of subjects of care that all of their personal health information (PHI) may be collected and stored in the HIE and that it may be made available to any </a:t>
            </a:r>
            <a:r>
              <a:rPr lang="en-US" i="1" dirty="0"/>
              <a:t>authenticated</a:t>
            </a:r>
            <a:r>
              <a:rPr lang="en-US" dirty="0"/>
              <a:t> health worker to support care delivery (</a:t>
            </a:r>
            <a:r>
              <a:rPr lang="en-US" dirty="0" err="1"/>
              <a:t>OpenHIE’s</a:t>
            </a:r>
            <a:r>
              <a:rPr lang="en-US" dirty="0"/>
              <a:t> primary purpose of use). </a:t>
            </a:r>
            <a:endParaRPr lang="en-CA" dirty="0"/>
          </a:p>
        </p:txBody>
      </p:sp>
      <p:sp>
        <p:nvSpPr>
          <p:cNvPr id="4" name="Slide Number Placeholder 3"/>
          <p:cNvSpPr>
            <a:spLocks noGrp="1"/>
          </p:cNvSpPr>
          <p:nvPr>
            <p:ph type="sldNum" sz="quarter" idx="12"/>
          </p:nvPr>
        </p:nvSpPr>
        <p:spPr/>
        <p:txBody>
          <a:bodyPr/>
          <a:lstStyle/>
          <a:p>
            <a:fld id="{6734F48E-A456-4E2F-B17E-509464F7A050}" type="slidenum">
              <a:rPr lang="en-CA" smtClean="0"/>
              <a:pPr/>
              <a:t>3</a:t>
            </a:fld>
            <a:endParaRPr lang="en-CA"/>
          </a:p>
        </p:txBody>
      </p:sp>
    </p:spTree>
    <p:extLst>
      <p:ext uri="{BB962C8B-B14F-4D97-AF65-F5344CB8AC3E}">
        <p14:creationId xmlns:p14="http://schemas.microsoft.com/office/powerpoint/2010/main" val="209389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 vs Opt-out</a:t>
            </a:r>
            <a:endParaRPr lang="en-CA" dirty="0"/>
          </a:p>
        </p:txBody>
      </p:sp>
      <p:sp>
        <p:nvSpPr>
          <p:cNvPr id="3" name="Content Placeholder 2"/>
          <p:cNvSpPr>
            <a:spLocks noGrp="1"/>
          </p:cNvSpPr>
          <p:nvPr>
            <p:ph idx="1"/>
          </p:nvPr>
        </p:nvSpPr>
        <p:spPr/>
        <p:txBody>
          <a:bodyPr>
            <a:normAutofit fontScale="92500"/>
          </a:bodyPr>
          <a:lstStyle/>
          <a:p>
            <a:r>
              <a:rPr lang="en-US" dirty="0" smtClean="0"/>
              <a:t>Implied consent (opt-out)</a:t>
            </a:r>
          </a:p>
          <a:p>
            <a:pPr lvl="1"/>
            <a:r>
              <a:rPr lang="en-US" dirty="0" smtClean="0"/>
              <a:t>PHI </a:t>
            </a:r>
            <a:r>
              <a:rPr lang="en-US" dirty="0"/>
              <a:t>can be collected and shared for care purposes (and certain related purposes). </a:t>
            </a:r>
            <a:endParaRPr lang="en-US" dirty="0" smtClean="0"/>
          </a:p>
          <a:p>
            <a:pPr lvl="1"/>
            <a:r>
              <a:rPr lang="en-US" dirty="0" smtClean="0"/>
              <a:t>You </a:t>
            </a:r>
            <a:r>
              <a:rPr lang="en-US" dirty="0"/>
              <a:t>invoke your rights of privacy by opting </a:t>
            </a:r>
            <a:r>
              <a:rPr lang="en-US" i="1" dirty="0"/>
              <a:t>out</a:t>
            </a:r>
            <a:r>
              <a:rPr lang="en-US" dirty="0" smtClean="0"/>
              <a:t>.</a:t>
            </a:r>
          </a:p>
          <a:p>
            <a:r>
              <a:rPr lang="en-US" dirty="0" smtClean="0"/>
              <a:t>Explicit consent (opt-in)</a:t>
            </a:r>
          </a:p>
          <a:p>
            <a:pPr lvl="1"/>
            <a:r>
              <a:rPr lang="en-US" dirty="0" smtClean="0"/>
              <a:t>Each </a:t>
            </a:r>
            <a:r>
              <a:rPr lang="en-US" dirty="0"/>
              <a:t>patient explicitly </a:t>
            </a:r>
            <a:r>
              <a:rPr lang="en-US" dirty="0" smtClean="0"/>
              <a:t>provides </a:t>
            </a:r>
            <a:r>
              <a:rPr lang="en-US" dirty="0"/>
              <a:t>informed consent prior to the collection and sharing of PHI. </a:t>
            </a:r>
            <a:endParaRPr lang="en-US" dirty="0" smtClean="0"/>
          </a:p>
          <a:p>
            <a:pPr lvl="1"/>
            <a:r>
              <a:rPr lang="en-US" dirty="0" smtClean="0"/>
              <a:t>Such </a:t>
            </a:r>
            <a:r>
              <a:rPr lang="en-US" dirty="0"/>
              <a:t>a policy gives operational effect to the person-centric healthcare tenet: “nothing about me, without me”. </a:t>
            </a:r>
            <a:endParaRPr lang="en-US" dirty="0" smtClean="0"/>
          </a:p>
          <a:p>
            <a:pPr lvl="1"/>
            <a:r>
              <a:rPr lang="en-US" dirty="0" smtClean="0"/>
              <a:t>Explicit </a:t>
            </a:r>
            <a:r>
              <a:rPr lang="en-US" dirty="0"/>
              <a:t>consent gives primacy to the “personal rights” aspects of privacy.</a:t>
            </a:r>
            <a:endParaRPr lang="en-CA" dirty="0"/>
          </a:p>
          <a:p>
            <a:endParaRPr lang="en-CA" dirty="0"/>
          </a:p>
        </p:txBody>
      </p:sp>
      <p:sp>
        <p:nvSpPr>
          <p:cNvPr id="4" name="Slide Number Placeholder 3"/>
          <p:cNvSpPr>
            <a:spLocks noGrp="1"/>
          </p:cNvSpPr>
          <p:nvPr>
            <p:ph type="sldNum" sz="quarter" idx="12"/>
          </p:nvPr>
        </p:nvSpPr>
        <p:spPr/>
        <p:txBody>
          <a:bodyPr/>
          <a:lstStyle/>
          <a:p>
            <a:fld id="{6734F48E-A456-4E2F-B17E-509464F7A050}" type="slidenum">
              <a:rPr lang="en-CA" smtClean="0"/>
              <a:pPr/>
              <a:t>4</a:t>
            </a:fld>
            <a:endParaRPr lang="en-CA"/>
          </a:p>
        </p:txBody>
      </p:sp>
    </p:spTree>
    <p:extLst>
      <p:ext uri="{BB962C8B-B14F-4D97-AF65-F5344CB8AC3E}">
        <p14:creationId xmlns:p14="http://schemas.microsoft.com/office/powerpoint/2010/main" val="75964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 vs Opt-out</a:t>
            </a:r>
            <a:endParaRPr lang="en-CA" dirty="0"/>
          </a:p>
        </p:txBody>
      </p:sp>
      <p:sp>
        <p:nvSpPr>
          <p:cNvPr id="3" name="Content Placeholder 2"/>
          <p:cNvSpPr>
            <a:spLocks noGrp="1"/>
          </p:cNvSpPr>
          <p:nvPr>
            <p:ph idx="1"/>
          </p:nvPr>
        </p:nvSpPr>
        <p:spPr/>
        <p:txBody>
          <a:bodyPr>
            <a:normAutofit/>
          </a:bodyPr>
          <a:lstStyle/>
          <a:p>
            <a:r>
              <a:rPr lang="en-US" dirty="0"/>
              <a:t>One of the key challenges regarding opt-out vs. opt-in is the relative effort (and associated cost) of operationalizing each option. </a:t>
            </a:r>
            <a:endParaRPr lang="en-US" dirty="0" smtClean="0"/>
          </a:p>
          <a:p>
            <a:r>
              <a:rPr lang="en-US" dirty="0" smtClean="0"/>
              <a:t>Capturing </a:t>
            </a:r>
            <a:r>
              <a:rPr lang="en-US" dirty="0"/>
              <a:t>informed, explicit consent is difficult, time-consuming, and expensive. </a:t>
            </a:r>
            <a:endParaRPr lang="en-US" dirty="0" smtClean="0"/>
          </a:p>
          <a:p>
            <a:r>
              <a:rPr lang="en-US" dirty="0" smtClean="0"/>
              <a:t>Studies have </a:t>
            </a:r>
            <a:r>
              <a:rPr lang="en-US" dirty="0"/>
              <a:t>shown that the “enrollment” rates of opt-in schemes are significantly lower than for opt-out schemes. </a:t>
            </a:r>
            <a:endParaRPr lang="en-US" dirty="0" smtClean="0"/>
          </a:p>
          <a:p>
            <a:r>
              <a:rPr lang="en-US" b="1" dirty="0" smtClean="0">
                <a:solidFill>
                  <a:srgbClr val="FF0000"/>
                </a:solidFill>
              </a:rPr>
              <a:t>OpenHIE should adopt implied consent (opt-out)</a:t>
            </a:r>
            <a:endParaRPr lang="en-CA" b="1" dirty="0">
              <a:solidFill>
                <a:srgbClr val="FF0000"/>
              </a:solidFill>
            </a:endParaRPr>
          </a:p>
          <a:p>
            <a:endParaRPr lang="en-CA" dirty="0"/>
          </a:p>
        </p:txBody>
      </p:sp>
      <p:sp>
        <p:nvSpPr>
          <p:cNvPr id="4" name="Slide Number Placeholder 3"/>
          <p:cNvSpPr>
            <a:spLocks noGrp="1"/>
          </p:cNvSpPr>
          <p:nvPr>
            <p:ph type="sldNum" sz="quarter" idx="12"/>
          </p:nvPr>
        </p:nvSpPr>
        <p:spPr/>
        <p:txBody>
          <a:bodyPr/>
          <a:lstStyle/>
          <a:p>
            <a:fld id="{6734F48E-A456-4E2F-B17E-509464F7A050}" type="slidenum">
              <a:rPr lang="en-CA" smtClean="0"/>
              <a:pPr/>
              <a:t>5</a:t>
            </a:fld>
            <a:endParaRPr lang="en-CA"/>
          </a:p>
        </p:txBody>
      </p:sp>
    </p:spTree>
    <p:extLst>
      <p:ext uri="{BB962C8B-B14F-4D97-AF65-F5344CB8AC3E}">
        <p14:creationId xmlns:p14="http://schemas.microsoft.com/office/powerpoint/2010/main" val="278366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 collection vs disclosure</a:t>
            </a:r>
            <a:endParaRPr lang="en-CA" dirty="0"/>
          </a:p>
        </p:txBody>
      </p:sp>
      <p:sp>
        <p:nvSpPr>
          <p:cNvPr id="3" name="Content Placeholder 2"/>
          <p:cNvSpPr>
            <a:spLocks noGrp="1"/>
          </p:cNvSpPr>
          <p:nvPr>
            <p:ph idx="1"/>
          </p:nvPr>
        </p:nvSpPr>
        <p:spPr/>
        <p:txBody>
          <a:bodyPr>
            <a:normAutofit lnSpcReduction="10000"/>
          </a:bodyPr>
          <a:lstStyle/>
          <a:p>
            <a:r>
              <a:rPr lang="en-US" dirty="0"/>
              <a:t>There are some who believe that there should be consent required to </a:t>
            </a:r>
            <a:r>
              <a:rPr lang="en-US" i="1" dirty="0"/>
              <a:t>collect</a:t>
            </a:r>
            <a:r>
              <a:rPr lang="en-US" dirty="0"/>
              <a:t> PHI as well as to disclose or share it. </a:t>
            </a:r>
            <a:endParaRPr lang="en-US" dirty="0" smtClean="0"/>
          </a:p>
          <a:p>
            <a:r>
              <a:rPr lang="en-US" dirty="0" smtClean="0"/>
              <a:t>Others </a:t>
            </a:r>
            <a:r>
              <a:rPr lang="en-US" dirty="0"/>
              <a:t>contend that the collection of PHI is not something one can choose to opt out of as it is necessary to support payment </a:t>
            </a:r>
            <a:r>
              <a:rPr lang="en-US" dirty="0" smtClean="0"/>
              <a:t>processes, health </a:t>
            </a:r>
            <a:r>
              <a:rPr lang="en-US" dirty="0"/>
              <a:t>system management </a:t>
            </a:r>
            <a:r>
              <a:rPr lang="en-US" dirty="0" smtClean="0"/>
              <a:t>and surveillance processes </a:t>
            </a:r>
            <a:r>
              <a:rPr lang="en-US" dirty="0"/>
              <a:t>which accrue to the benefit of the subject of care and which, themselves, are non-optional. </a:t>
            </a:r>
            <a:endParaRPr lang="en-US" dirty="0" smtClean="0"/>
          </a:p>
          <a:p>
            <a:r>
              <a:rPr lang="en-US" b="1" dirty="0" smtClean="0">
                <a:solidFill>
                  <a:srgbClr val="FF0000"/>
                </a:solidFill>
              </a:rPr>
              <a:t>OpenHIE should support mandatory collection and consent regarding disclosure only</a:t>
            </a:r>
            <a:endParaRPr lang="en-CA" b="1" dirty="0">
              <a:solidFill>
                <a:srgbClr val="FF0000"/>
              </a:solidFill>
            </a:endParaRPr>
          </a:p>
        </p:txBody>
      </p:sp>
      <p:sp>
        <p:nvSpPr>
          <p:cNvPr id="4" name="Slide Number Placeholder 3"/>
          <p:cNvSpPr>
            <a:spLocks noGrp="1"/>
          </p:cNvSpPr>
          <p:nvPr>
            <p:ph type="sldNum" sz="quarter" idx="12"/>
          </p:nvPr>
        </p:nvSpPr>
        <p:spPr/>
        <p:txBody>
          <a:bodyPr/>
          <a:lstStyle/>
          <a:p>
            <a:fld id="{6734F48E-A456-4E2F-B17E-509464F7A050}" type="slidenum">
              <a:rPr lang="en-CA" smtClean="0"/>
              <a:pPr/>
              <a:t>6</a:t>
            </a:fld>
            <a:endParaRPr lang="en-CA"/>
          </a:p>
        </p:txBody>
      </p:sp>
    </p:spTree>
    <p:extLst>
      <p:ext uri="{BB962C8B-B14F-4D97-AF65-F5344CB8AC3E}">
        <p14:creationId xmlns:p14="http://schemas.microsoft.com/office/powerpoint/2010/main" val="311083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vs authorization</a:t>
            </a:r>
            <a:endParaRPr lang="en-CA" dirty="0"/>
          </a:p>
        </p:txBody>
      </p:sp>
      <p:sp>
        <p:nvSpPr>
          <p:cNvPr id="3" name="Content Placeholder 2"/>
          <p:cNvSpPr>
            <a:spLocks noGrp="1"/>
          </p:cNvSpPr>
          <p:nvPr>
            <p:ph idx="1"/>
          </p:nvPr>
        </p:nvSpPr>
        <p:spPr/>
        <p:txBody>
          <a:bodyPr>
            <a:normAutofit lnSpcReduction="10000"/>
          </a:bodyPr>
          <a:lstStyle/>
          <a:p>
            <a:r>
              <a:rPr lang="en-US" dirty="0" smtClean="0"/>
              <a:t>OpenHIE authenticates calling application via ATNA</a:t>
            </a:r>
          </a:p>
          <a:p>
            <a:r>
              <a:rPr lang="en-US" dirty="0" smtClean="0"/>
              <a:t>OpenHIE trusts the calling application to have authenticated the end-user (trust network)</a:t>
            </a:r>
          </a:p>
          <a:p>
            <a:r>
              <a:rPr lang="en-US" dirty="0"/>
              <a:t>A consent directive that is more finely grained than all-access / no-access will rely on the authenticated identity of subjects of care, providers of care, or both – so that authority to access PHI can be established. </a:t>
            </a:r>
            <a:r>
              <a:rPr lang="en-US" dirty="0" smtClean="0"/>
              <a:t>This requirement is difficult to fill.</a:t>
            </a:r>
          </a:p>
          <a:p>
            <a:r>
              <a:rPr lang="en-US" b="1" dirty="0" smtClean="0">
                <a:solidFill>
                  <a:srgbClr val="FF0000"/>
                </a:solidFill>
              </a:rPr>
              <a:t>OpenHIE should support all-or-nothing access to PHI with no support for BTG</a:t>
            </a:r>
            <a:endParaRPr lang="en-CA" b="1" dirty="0">
              <a:solidFill>
                <a:srgbClr val="FF0000"/>
              </a:solidFill>
            </a:endParaRPr>
          </a:p>
        </p:txBody>
      </p:sp>
      <p:sp>
        <p:nvSpPr>
          <p:cNvPr id="4" name="Slide Number Placeholder 3"/>
          <p:cNvSpPr>
            <a:spLocks noGrp="1"/>
          </p:cNvSpPr>
          <p:nvPr>
            <p:ph type="sldNum" sz="quarter" idx="12"/>
          </p:nvPr>
        </p:nvSpPr>
        <p:spPr/>
        <p:txBody>
          <a:bodyPr/>
          <a:lstStyle/>
          <a:p>
            <a:fld id="{6734F48E-A456-4E2F-B17E-509464F7A050}" type="slidenum">
              <a:rPr lang="en-CA" smtClean="0"/>
              <a:pPr/>
              <a:t>7</a:t>
            </a:fld>
            <a:endParaRPr lang="en-CA"/>
          </a:p>
        </p:txBody>
      </p:sp>
    </p:spTree>
    <p:extLst>
      <p:ext uri="{BB962C8B-B14F-4D97-AF65-F5344CB8AC3E}">
        <p14:creationId xmlns:p14="http://schemas.microsoft.com/office/powerpoint/2010/main" val="310316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vs personal interests</a:t>
            </a:r>
            <a:endParaRPr lang="en-CA" dirty="0"/>
          </a:p>
        </p:txBody>
      </p:sp>
      <p:sp>
        <p:nvSpPr>
          <p:cNvPr id="3" name="Content Placeholder 2"/>
          <p:cNvSpPr>
            <a:spLocks noGrp="1"/>
          </p:cNvSpPr>
          <p:nvPr>
            <p:ph idx="1"/>
          </p:nvPr>
        </p:nvSpPr>
        <p:spPr/>
        <p:txBody>
          <a:bodyPr>
            <a:normAutofit fontScale="92500"/>
          </a:bodyPr>
          <a:lstStyle/>
          <a:p>
            <a:r>
              <a:rPr lang="en-US" dirty="0"/>
              <a:t>P</a:t>
            </a:r>
            <a:r>
              <a:rPr lang="en-US" dirty="0" smtClean="0"/>
              <a:t>ervasive </a:t>
            </a:r>
            <a:r>
              <a:rPr lang="en-US" dirty="0"/>
              <a:t>eHealth infrastructure </a:t>
            </a:r>
            <a:r>
              <a:rPr lang="en-US" dirty="0" smtClean="0"/>
              <a:t>supports </a:t>
            </a:r>
            <a:r>
              <a:rPr lang="en-US" dirty="0"/>
              <a:t>patient-safe, high-quality care delivery at scale. </a:t>
            </a:r>
            <a:r>
              <a:rPr lang="en-US" dirty="0" smtClean="0"/>
              <a:t>This is a public good which benefits all.</a:t>
            </a:r>
          </a:p>
          <a:p>
            <a:r>
              <a:rPr lang="en-US" dirty="0"/>
              <a:t>An individual’s interests as regards to personal privacy may be in tension with the public good. </a:t>
            </a:r>
            <a:endParaRPr lang="en-US" dirty="0" smtClean="0"/>
          </a:p>
          <a:p>
            <a:r>
              <a:rPr lang="en-US" dirty="0" smtClean="0"/>
              <a:t>Expenditures </a:t>
            </a:r>
            <a:r>
              <a:rPr lang="en-US" dirty="0"/>
              <a:t>on eHealth infrastructure </a:t>
            </a:r>
            <a:r>
              <a:rPr lang="en-US" dirty="0" smtClean="0"/>
              <a:t>have </a:t>
            </a:r>
            <a:r>
              <a:rPr lang="en-US" dirty="0"/>
              <a:t>an opportunity cost as well as a financial cost. </a:t>
            </a:r>
            <a:endParaRPr lang="en-US" dirty="0" smtClean="0"/>
          </a:p>
          <a:p>
            <a:r>
              <a:rPr lang="en-US" dirty="0" smtClean="0"/>
              <a:t>Few will avail themselves of consent management.</a:t>
            </a:r>
          </a:p>
          <a:p>
            <a:r>
              <a:rPr lang="en-US" b="1" dirty="0" smtClean="0">
                <a:solidFill>
                  <a:srgbClr val="FF0000"/>
                </a:solidFill>
              </a:rPr>
              <a:t>OpenHIE should favour the simplest, least expensive solution that supports consent management.</a:t>
            </a:r>
            <a:endParaRPr lang="en-CA" b="1" dirty="0">
              <a:solidFill>
                <a:srgbClr val="FF0000"/>
              </a:solidFill>
            </a:endParaRPr>
          </a:p>
        </p:txBody>
      </p:sp>
      <p:sp>
        <p:nvSpPr>
          <p:cNvPr id="4" name="Slide Number Placeholder 3"/>
          <p:cNvSpPr>
            <a:spLocks noGrp="1"/>
          </p:cNvSpPr>
          <p:nvPr>
            <p:ph type="sldNum" sz="quarter" idx="12"/>
          </p:nvPr>
        </p:nvSpPr>
        <p:spPr/>
        <p:txBody>
          <a:bodyPr/>
          <a:lstStyle/>
          <a:p>
            <a:fld id="{6734F48E-A456-4E2F-B17E-509464F7A050}" type="slidenum">
              <a:rPr lang="en-CA" smtClean="0"/>
              <a:pPr/>
              <a:t>8</a:t>
            </a:fld>
            <a:endParaRPr lang="en-CA"/>
          </a:p>
        </p:txBody>
      </p:sp>
    </p:spTree>
    <p:extLst>
      <p:ext uri="{BB962C8B-B14F-4D97-AF65-F5344CB8AC3E}">
        <p14:creationId xmlns:p14="http://schemas.microsoft.com/office/powerpoint/2010/main" val="404585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risk vs privacy risk</a:t>
            </a:r>
            <a:endParaRPr lang="en-CA" dirty="0"/>
          </a:p>
        </p:txBody>
      </p:sp>
      <p:sp>
        <p:nvSpPr>
          <p:cNvPr id="3" name="Content Placeholder 2"/>
          <p:cNvSpPr>
            <a:spLocks noGrp="1"/>
          </p:cNvSpPr>
          <p:nvPr>
            <p:ph idx="1"/>
          </p:nvPr>
        </p:nvSpPr>
        <p:spPr/>
        <p:txBody>
          <a:bodyPr/>
          <a:lstStyle/>
          <a:p>
            <a:r>
              <a:rPr lang="en-US" i="1" dirty="0"/>
              <a:t>Level of risk</a:t>
            </a:r>
            <a:r>
              <a:rPr lang="en-US" dirty="0"/>
              <a:t> is defined as the product of the likelihood of an event times the impact or consequences of the event (where both may be expressed </a:t>
            </a:r>
            <a:r>
              <a:rPr lang="en-US" dirty="0" smtClean="0"/>
              <a:t>quantitatively).</a:t>
            </a:r>
          </a:p>
          <a:p>
            <a:r>
              <a:rPr lang="en-US" dirty="0" smtClean="0"/>
              <a:t>Privacy impacts (of sharing data / breaching) are not of the same order of risk as clinical impacts (or not sharing data).</a:t>
            </a:r>
          </a:p>
          <a:p>
            <a:r>
              <a:rPr lang="en-US" b="1" dirty="0" err="1" smtClean="0">
                <a:solidFill>
                  <a:srgbClr val="FF0000"/>
                </a:solidFill>
              </a:rPr>
              <a:t>OpenHIE’s</a:t>
            </a:r>
            <a:r>
              <a:rPr lang="en-US" b="1" dirty="0" smtClean="0">
                <a:solidFill>
                  <a:srgbClr val="FF0000"/>
                </a:solidFill>
              </a:rPr>
              <a:t> </a:t>
            </a:r>
            <a:r>
              <a:rPr lang="en-US" b="1" i="1" u="sng" dirty="0" smtClean="0">
                <a:solidFill>
                  <a:srgbClr val="FF0000"/>
                </a:solidFill>
              </a:rPr>
              <a:t>default</a:t>
            </a:r>
            <a:r>
              <a:rPr lang="en-US" b="1" dirty="0" smtClean="0">
                <a:solidFill>
                  <a:srgbClr val="FF0000"/>
                </a:solidFill>
              </a:rPr>
              <a:t> behaviour should be share data; this behaviour mitigates clinical risk.</a:t>
            </a:r>
            <a:endParaRPr lang="en-CA" b="1" dirty="0">
              <a:solidFill>
                <a:srgbClr val="FF0000"/>
              </a:solidFill>
            </a:endParaRPr>
          </a:p>
        </p:txBody>
      </p:sp>
      <p:sp>
        <p:nvSpPr>
          <p:cNvPr id="4" name="Slide Number Placeholder 3"/>
          <p:cNvSpPr>
            <a:spLocks noGrp="1"/>
          </p:cNvSpPr>
          <p:nvPr>
            <p:ph type="sldNum" sz="quarter" idx="12"/>
          </p:nvPr>
        </p:nvSpPr>
        <p:spPr/>
        <p:txBody>
          <a:bodyPr/>
          <a:lstStyle/>
          <a:p>
            <a:fld id="{6734F48E-A456-4E2F-B17E-509464F7A050}" type="slidenum">
              <a:rPr lang="en-CA" smtClean="0"/>
              <a:pPr/>
              <a:t>9</a:t>
            </a:fld>
            <a:endParaRPr lang="en-CA"/>
          </a:p>
        </p:txBody>
      </p:sp>
    </p:spTree>
    <p:extLst>
      <p:ext uri="{BB962C8B-B14F-4D97-AF65-F5344CB8AC3E}">
        <p14:creationId xmlns:p14="http://schemas.microsoft.com/office/powerpoint/2010/main" val="1502719643"/>
      </p:ext>
    </p:extLst>
  </p:cSld>
  <p:clrMapOvr>
    <a:masterClrMapping/>
  </p:clrMapOvr>
</p:sld>
</file>

<file path=ppt/theme/theme1.xml><?xml version="1.0" encoding="utf-8"?>
<a:theme xmlns:a="http://schemas.openxmlformats.org/drawingml/2006/main" name="ecGroup PPT template 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ecGroup PPT template 4x3</Template>
  <TotalTime>278</TotalTime>
  <Words>870</Words>
  <Application>Microsoft Office PowerPoint</Application>
  <PresentationFormat>On-screen Show (4:3)</PresentationFormat>
  <Paragraphs>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ecGroup PPT template 4x3</vt:lpstr>
      <vt:lpstr>Consent Directive Management</vt:lpstr>
      <vt:lpstr>Agenda </vt:lpstr>
      <vt:lpstr>Framing the problem</vt:lpstr>
      <vt:lpstr>Opt-in vs Opt-out</vt:lpstr>
      <vt:lpstr>Opt-in vs Opt-out</vt:lpstr>
      <vt:lpstr>PHI collection vs disclosure</vt:lpstr>
      <vt:lpstr>Authentication vs authorization</vt:lpstr>
      <vt:lpstr>Public vs personal interests</vt:lpstr>
      <vt:lpstr>Clinical risk vs privacy risk</vt:lpstr>
      <vt:lpstr>Recommended solution</vt:lpstr>
      <vt:lpstr>Making it go…</vt:lpstr>
      <vt:lpstr>Making it 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Directive Management</dc:title>
  <dc:creator>Derek Ritz</dc:creator>
  <cp:lastModifiedBy>Derek Ritz</cp:lastModifiedBy>
  <cp:revision>6</cp:revision>
  <dcterms:created xsi:type="dcterms:W3CDTF">2015-08-25T12:21:58Z</dcterms:created>
  <dcterms:modified xsi:type="dcterms:W3CDTF">2015-08-26T14:56:28Z</dcterms:modified>
</cp:coreProperties>
</file>